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notesMasterIdLst>
    <p:notesMasterId r:id="rId29"/>
  </p:notesMasterIdLst>
  <p:handoutMasterIdLst>
    <p:handoutMasterId r:id="rId30"/>
  </p:handoutMasterIdLst>
  <p:sldIdLst>
    <p:sldId id="256" r:id="rId2"/>
    <p:sldId id="269" r:id="rId3"/>
    <p:sldId id="268" r:id="rId4"/>
    <p:sldId id="257" r:id="rId5"/>
    <p:sldId id="284" r:id="rId6"/>
    <p:sldId id="287" r:id="rId7"/>
    <p:sldId id="258" r:id="rId8"/>
    <p:sldId id="285" r:id="rId9"/>
    <p:sldId id="275" r:id="rId10"/>
    <p:sldId id="271" r:id="rId11"/>
    <p:sldId id="279" r:id="rId12"/>
    <p:sldId id="280" r:id="rId13"/>
    <p:sldId id="282" r:id="rId14"/>
    <p:sldId id="283" r:id="rId15"/>
    <p:sldId id="277" r:id="rId16"/>
    <p:sldId id="273" r:id="rId17"/>
    <p:sldId id="289" r:id="rId18"/>
    <p:sldId id="290" r:id="rId19"/>
    <p:sldId id="291" r:id="rId20"/>
    <p:sldId id="292" r:id="rId21"/>
    <p:sldId id="293" r:id="rId22"/>
    <p:sldId id="259" r:id="rId23"/>
    <p:sldId id="263" r:id="rId24"/>
    <p:sldId id="262" r:id="rId25"/>
    <p:sldId id="265" r:id="rId26"/>
    <p:sldId id="266" r:id="rId27"/>
    <p:sldId id="286" r:id="rId28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67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2508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BCDD2F-11E7-490C-9F29-CEA71BEF3731}" type="datetimeFigureOut">
              <a:rPr lang="es-CL" smtClean="0"/>
              <a:pPr/>
              <a:t>29-10-2014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624BF5-5DEA-451A-8D78-04F3FE38B53C}" type="slidenum">
              <a:rPr lang="es-CL" smtClean="0"/>
              <a:pPr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952975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85DCE9-C0CC-4653-B36F-62121724CF71}" type="datetimeFigureOut">
              <a:rPr lang="es-CL" smtClean="0"/>
              <a:pPr/>
              <a:t>29-10-2014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34EF79-E740-441B-8B92-B094D0066B56}" type="slidenum">
              <a:rPr lang="es-CL" smtClean="0"/>
              <a:pPr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63782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34EF79-E740-441B-8B92-B094D0066B56}" type="slidenum">
              <a:rPr lang="es-CL" smtClean="0"/>
              <a:pPr/>
              <a:t>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773783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34EF79-E740-441B-8B92-B094D0066B56}" type="slidenum">
              <a:rPr lang="es-CL" smtClean="0"/>
              <a:pPr/>
              <a:t>26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833329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34EF79-E740-441B-8B92-B094D0066B56}" type="slidenum">
              <a:rPr lang="es-CL" smtClean="0"/>
              <a:pPr/>
              <a:t>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654659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34EF79-E740-441B-8B92-B094D0066B56}" type="slidenum">
              <a:rPr lang="es-CL" smtClean="0"/>
              <a:pPr/>
              <a:t>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11856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34EF79-E740-441B-8B92-B094D0066B56}" type="slidenum">
              <a:rPr lang="es-CL" smtClean="0"/>
              <a:pPr/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638670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34EF79-E740-441B-8B92-B094D0066B56}" type="slidenum">
              <a:rPr lang="es-CL" smtClean="0"/>
              <a:pPr/>
              <a:t>10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638670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34EF79-E740-441B-8B92-B094D0066B56}" type="slidenum">
              <a:rPr lang="es-CL" smtClean="0"/>
              <a:pPr/>
              <a:t>22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740688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34EF79-E740-441B-8B92-B094D0066B56}" type="slidenum">
              <a:rPr lang="es-CL" smtClean="0"/>
              <a:pPr/>
              <a:t>23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11164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34EF79-E740-441B-8B92-B094D0066B56}" type="slidenum">
              <a:rPr lang="es-CL" smtClean="0"/>
              <a:pPr/>
              <a:t>24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79750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34EF79-E740-441B-8B92-B094D0066B56}" type="slidenum">
              <a:rPr lang="es-CL" smtClean="0"/>
              <a:pPr/>
              <a:t>25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90220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ctrTitle"/>
          </p:nvPr>
        </p:nvSpPr>
        <p:spPr>
          <a:xfrm>
            <a:off x="755576" y="836712"/>
            <a:ext cx="4939482" cy="30963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kumimoji="1" lang="es-ES" altLang="ja-JP" dirty="0" smtClean="0"/>
              <a:t>Haga clic para modificar el estilo de título del patrón</a:t>
            </a:r>
            <a:endParaRPr kumimoji="1" lang="ja-JP" altLang="en-US" dirty="0"/>
          </a:p>
        </p:txBody>
      </p:sp>
      <p:sp>
        <p:nvSpPr>
          <p:cNvPr id="8" name="図形 7"/>
          <p:cNvSpPr>
            <a:spLocks noGrp="1"/>
          </p:cNvSpPr>
          <p:nvPr>
            <p:ph type="subTitle" idx="1"/>
          </p:nvPr>
        </p:nvSpPr>
        <p:spPr>
          <a:xfrm>
            <a:off x="1403648" y="4005064"/>
            <a:ext cx="4320480" cy="158417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s-ES" altLang="ja-JP" dirty="0" smtClean="0"/>
              <a:t>Haga clic para modificar el estilo de subtítulo del patrón</a:t>
            </a:r>
            <a:endParaRPr kumimoji="1" lang="ja-JP" altLang="en-US" dirty="0"/>
          </a:p>
        </p:txBody>
      </p:sp>
      <p:sp>
        <p:nvSpPr>
          <p:cNvPr id="12" name="図形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0C3FC-477E-4214-B4B0-808D33BA39CD}" type="datetimeFigureOut">
              <a:rPr lang="es-CL" smtClean="0"/>
              <a:pPr/>
              <a:t>29-10-2014</a:t>
            </a:fld>
            <a:endParaRPr lang="es-CL"/>
          </a:p>
        </p:txBody>
      </p:sp>
      <p:sp>
        <p:nvSpPr>
          <p:cNvPr id="11" name="図形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8" name="図形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846C4-8504-41D5-AE78-39107DDF98B6}" type="slidenum">
              <a:rPr lang="es-CL" smtClean="0"/>
              <a:pPr/>
              <a:t>‹#›</a:t>
            </a:fld>
            <a:endParaRPr lang="es-CL"/>
          </a:p>
        </p:txBody>
      </p:sp>
      <p:pic>
        <p:nvPicPr>
          <p:cNvPr id="7" name="Imagen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206" b="98598" l="333" r="970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708" y="764704"/>
            <a:ext cx="3660775" cy="5434013"/>
          </a:xfrm>
          <a:prstGeom prst="rect">
            <a:avLst/>
          </a:prstGeom>
          <a:noFill/>
          <a:ln>
            <a:noFill/>
          </a:ln>
          <a:effectLst>
            <a:glow rad="101600">
              <a:srgbClr val="990000">
                <a:alpha val="60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671514" y="274638"/>
            <a:ext cx="7829576" cy="1011222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kumimoji="1" lang="es-ES" altLang="ja-JP" dirty="0" smtClean="0"/>
              <a:t>Haga clic para modificar el estilo de título del patrón</a:t>
            </a:r>
            <a:endParaRPr kumimoji="1"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body" orient="vert" idx="1"/>
          </p:nvPr>
        </p:nvSpPr>
        <p:spPr>
          <a:xfrm>
            <a:off x="671514" y="1285860"/>
            <a:ext cx="7829576" cy="4357718"/>
          </a:xfrm>
        </p:spPr>
        <p:txBody>
          <a:bodyPr vert="eaVert"/>
          <a:lstStyle/>
          <a:p>
            <a:pPr lvl="0"/>
            <a:r>
              <a:rPr kumimoji="1" lang="es-ES" altLang="ja-JP" smtClean="0"/>
              <a:t>Haga clic para modificar el estilo de texto del patrón</a:t>
            </a:r>
          </a:p>
          <a:p>
            <a:pPr lvl="1"/>
            <a:r>
              <a:rPr kumimoji="1" lang="es-ES" altLang="ja-JP" smtClean="0"/>
              <a:t>Segundo nivel</a:t>
            </a:r>
          </a:p>
          <a:p>
            <a:pPr lvl="2"/>
            <a:r>
              <a:rPr kumimoji="1" lang="es-ES" altLang="ja-JP" smtClean="0"/>
              <a:t>Tercer nivel</a:t>
            </a:r>
          </a:p>
          <a:p>
            <a:pPr lvl="3"/>
            <a:r>
              <a:rPr kumimoji="1" lang="es-ES" altLang="ja-JP" smtClean="0"/>
              <a:t>Cuarto nivel</a:t>
            </a:r>
          </a:p>
          <a:p>
            <a:pPr lvl="4"/>
            <a:r>
              <a:rPr kumimoji="1" lang="es-ES" altLang="ja-JP" smtClean="0"/>
              <a:t>Quinto nivel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0C3FC-477E-4214-B4B0-808D33BA39CD}" type="datetimeFigureOut">
              <a:rPr lang="es-CL" smtClean="0"/>
              <a:pPr/>
              <a:t>29-10-2014</a:t>
            </a:fld>
            <a:endParaRPr lang="es-CL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846C4-8504-41D5-AE78-39107DDF98B6}" type="slidenum">
              <a:rPr lang="es-CL" smtClean="0"/>
              <a:pPr/>
              <a:t>‹#›</a:t>
            </a:fld>
            <a:endParaRPr lang="es-C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 orient="vert"/>
          </p:nvPr>
        </p:nvSpPr>
        <p:spPr>
          <a:xfrm>
            <a:off x="6643702" y="285730"/>
            <a:ext cx="1785950" cy="5565797"/>
          </a:xfrm>
        </p:spPr>
        <p:txBody>
          <a:bodyPr vert="eaVert">
            <a:noAutofit/>
          </a:bodyPr>
          <a:lstStyle>
            <a:lvl1pPr>
              <a:defRPr sz="3200">
                <a:gradFill flip="none" rotWithShape="1">
                  <a:gsLst>
                    <a:gs pos="0">
                      <a:schemeClr val="tx1">
                        <a:tint val="65000"/>
                      </a:schemeClr>
                    </a:gs>
                    <a:gs pos="49900">
                      <a:schemeClr val="tx1">
                        <a:tint val="95000"/>
                      </a:schemeClr>
                    </a:gs>
                    <a:gs pos="50000">
                      <a:schemeClr val="tx1"/>
                    </a:gs>
                    <a:gs pos="100000">
                      <a:schemeClr val="tx1">
                        <a:tint val="95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kumimoji="1" lang="es-ES" altLang="ja-JP" dirty="0" smtClean="0"/>
              <a:t>Haga clic para modificar el estilo de título del patrón</a:t>
            </a:r>
            <a:endParaRPr kumimoji="1"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body" orient="vert" idx="1"/>
          </p:nvPr>
        </p:nvSpPr>
        <p:spPr>
          <a:xfrm>
            <a:off x="642910" y="274640"/>
            <a:ext cx="5834090" cy="5583253"/>
          </a:xfrm>
        </p:spPr>
        <p:txBody>
          <a:bodyPr vert="eaVert"/>
          <a:lstStyle/>
          <a:p>
            <a:pPr lvl="0"/>
            <a:r>
              <a:rPr kumimoji="1" lang="es-ES" altLang="ja-JP" smtClean="0"/>
              <a:t>Haga clic para modificar el estilo de texto del patrón</a:t>
            </a:r>
          </a:p>
          <a:p>
            <a:pPr lvl="1"/>
            <a:r>
              <a:rPr kumimoji="1" lang="es-ES" altLang="ja-JP" smtClean="0"/>
              <a:t>Segundo nivel</a:t>
            </a:r>
          </a:p>
          <a:p>
            <a:pPr lvl="2"/>
            <a:r>
              <a:rPr kumimoji="1" lang="es-ES" altLang="ja-JP" smtClean="0"/>
              <a:t>Tercer nivel</a:t>
            </a:r>
          </a:p>
          <a:p>
            <a:pPr lvl="3"/>
            <a:r>
              <a:rPr kumimoji="1" lang="es-ES" altLang="ja-JP" smtClean="0"/>
              <a:t>Cuarto nivel</a:t>
            </a:r>
          </a:p>
          <a:p>
            <a:pPr lvl="4"/>
            <a:r>
              <a:rPr kumimoji="1" lang="es-ES" altLang="ja-JP" smtClean="0"/>
              <a:t>Quinto nivel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>
          <a:xfrm>
            <a:off x="652450" y="6356350"/>
            <a:ext cx="2133600" cy="365125"/>
          </a:xfrm>
        </p:spPr>
        <p:txBody>
          <a:bodyPr/>
          <a:lstStyle/>
          <a:p>
            <a:fld id="{4240C3FC-477E-4214-B4B0-808D33BA39CD}" type="datetimeFigureOut">
              <a:rPr lang="es-CL" smtClean="0"/>
              <a:pPr/>
              <a:t>29-10-2014</a:t>
            </a:fld>
            <a:endParaRPr lang="es-CL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>
          <a:xfrm>
            <a:off x="6286512" y="6356350"/>
            <a:ext cx="2133600" cy="365125"/>
          </a:xfrm>
        </p:spPr>
        <p:txBody>
          <a:bodyPr/>
          <a:lstStyle/>
          <a:p>
            <a:fld id="{F81846C4-8504-41D5-AE78-39107DDF98B6}" type="slidenum">
              <a:rPr lang="es-CL" smtClean="0"/>
              <a:pPr/>
              <a:t>‹#›</a:t>
            </a:fld>
            <a:endParaRPr lang="es-C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84785"/>
            <a:ext cx="7772400" cy="2115666"/>
          </a:xfrm>
        </p:spPr>
        <p:txBody>
          <a:bodyPr/>
          <a:lstStyle/>
          <a:p>
            <a:r>
              <a:rPr kumimoji="1" lang="es-ES" altLang="ja-JP" smtClean="0"/>
              <a:t>Haga clic para modificar el estilo de título del patrón</a:t>
            </a:r>
            <a:endParaRPr kumimoji="1" lang="ja-JP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s-ES" altLang="ja-JP" dirty="0" smtClean="0"/>
              <a:t>Haga clic para modificar el estilo de subtítulo del patrón</a:t>
            </a:r>
            <a:endParaRPr kumimoji="1" lang="ja-JP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0C3FC-477E-4214-B4B0-808D33BA39CD}" type="datetimeFigureOut">
              <a:rPr lang="es-CL" smtClean="0"/>
              <a:pPr/>
              <a:t>29-10-2014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846C4-8504-41D5-AE78-39107DDF98B6}" type="slidenum">
              <a:rPr lang="es-CL" smtClean="0"/>
              <a:pPr/>
              <a:t>‹#›</a:t>
            </a:fld>
            <a:endParaRPr lang="es-C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kumimoji="1" lang="es-ES" altLang="ja-JP" dirty="0" smtClean="0"/>
              <a:t>Haga clic para modificar el estilo de título del patrón</a:t>
            </a:r>
            <a:endParaRPr kumimoji="1"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idx="1"/>
          </p:nvPr>
        </p:nvSpPr>
        <p:spPr>
          <a:xfrm>
            <a:off x="457200" y="1600200"/>
            <a:ext cx="4978896" cy="45259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kumimoji="1" lang="es-ES" altLang="ja-JP" dirty="0" smtClean="0"/>
              <a:t>Haga clic para modificar el estilo de texto del patrón</a:t>
            </a:r>
          </a:p>
          <a:p>
            <a:pPr lvl="1"/>
            <a:r>
              <a:rPr kumimoji="1" lang="es-ES" altLang="ja-JP" dirty="0" smtClean="0"/>
              <a:t>Segundo nivel</a:t>
            </a:r>
          </a:p>
          <a:p>
            <a:pPr lvl="2"/>
            <a:r>
              <a:rPr kumimoji="1" lang="es-ES" altLang="ja-JP" dirty="0" smtClean="0"/>
              <a:t>Tercer nivel</a:t>
            </a:r>
          </a:p>
          <a:p>
            <a:pPr lvl="3"/>
            <a:r>
              <a:rPr kumimoji="1" lang="es-ES" altLang="ja-JP" dirty="0" smtClean="0"/>
              <a:t>Cuarto nivel</a:t>
            </a:r>
          </a:p>
          <a:p>
            <a:pPr lvl="4"/>
            <a:r>
              <a:rPr kumimoji="1" lang="es-ES" altLang="ja-JP" dirty="0" smtClean="0"/>
              <a:t>Quinto nivel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0C3FC-477E-4214-B4B0-808D33BA39CD}" type="datetimeFigureOut">
              <a:rPr lang="es-CL" smtClean="0"/>
              <a:pPr/>
              <a:t>29-10-2014</a:t>
            </a:fld>
            <a:endParaRPr lang="es-CL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846C4-8504-41D5-AE78-39107DDF98B6}" type="slidenum">
              <a:rPr lang="es-CL" smtClean="0"/>
              <a:pPr/>
              <a:t>‹#›</a:t>
            </a:fld>
            <a:endParaRPr lang="es-C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1000100" y="3573016"/>
            <a:ext cx="7215239" cy="2088232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kumimoji="1" lang="es-ES" altLang="ja-JP" dirty="0" smtClean="0"/>
              <a:t>Haga clic para modificar el estilo de título del patrón</a:t>
            </a:r>
            <a:endParaRPr kumimoji="1"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body" idx="1"/>
          </p:nvPr>
        </p:nvSpPr>
        <p:spPr>
          <a:xfrm>
            <a:off x="1000101" y="1772816"/>
            <a:ext cx="7215238" cy="178595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2"/>
                </a:solidFill>
              </a:defRPr>
            </a:lvl2pPr>
            <a:lvl3pPr marL="914400" indent="0">
              <a:buNone/>
              <a:defRPr sz="1600">
                <a:solidFill>
                  <a:schemeClr val="tx2"/>
                </a:solidFill>
              </a:defRPr>
            </a:lvl3pPr>
            <a:lvl4pPr marL="1371600" indent="0">
              <a:buNone/>
              <a:defRPr sz="1400">
                <a:solidFill>
                  <a:schemeClr val="tx2"/>
                </a:solidFill>
              </a:defRPr>
            </a:lvl4pPr>
            <a:lvl5pPr marL="1828800" indent="0">
              <a:buNone/>
              <a:defRPr sz="1400">
                <a:solidFill>
                  <a:schemeClr val="tx2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es-ES" altLang="ja-JP" smtClean="0"/>
              <a:t>Haga clic para modificar el estilo de texto del patrón</a:t>
            </a:r>
          </a:p>
          <a:p>
            <a:pPr lvl="1"/>
            <a:r>
              <a:rPr kumimoji="1" lang="es-ES" altLang="ja-JP" smtClean="0"/>
              <a:t>Segundo nivel</a:t>
            </a:r>
          </a:p>
          <a:p>
            <a:pPr lvl="2"/>
            <a:r>
              <a:rPr kumimoji="1" lang="es-ES" altLang="ja-JP" smtClean="0"/>
              <a:t>Tercer nivel</a:t>
            </a:r>
          </a:p>
          <a:p>
            <a:pPr lvl="3"/>
            <a:r>
              <a:rPr kumimoji="1" lang="es-ES" altLang="ja-JP" smtClean="0"/>
              <a:t>Cuarto nivel</a:t>
            </a:r>
          </a:p>
          <a:p>
            <a:pPr lvl="4"/>
            <a:r>
              <a:rPr kumimoji="1" lang="es-ES" altLang="ja-JP" smtClean="0"/>
              <a:t>Quinto nivel</a:t>
            </a:r>
            <a:endParaRPr lang="ja-JP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40C3FC-477E-4214-B4B0-808D33BA39CD}" type="datetimeFigureOut">
              <a:rPr lang="es-CL" smtClean="0"/>
              <a:pPr/>
              <a:t>29-10-2014</a:t>
            </a:fld>
            <a:endParaRPr lang="es-CL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846C4-8504-41D5-AE78-39107DDF98B6}" type="slidenum">
              <a:rPr lang="es-CL" smtClean="0"/>
              <a:pPr/>
              <a:t>‹#›</a:t>
            </a:fld>
            <a:endParaRPr lang="es-C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kumimoji="1" lang="es-ES" altLang="ja-JP" dirty="0" smtClean="0"/>
              <a:t>Haga clic para modificar el estilo de título del patrón</a:t>
            </a:r>
            <a:endParaRPr kumimoji="1"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es-ES" altLang="ja-JP" smtClean="0"/>
              <a:t>Haga clic para modificar el estilo de texto del patrón</a:t>
            </a:r>
          </a:p>
          <a:p>
            <a:pPr lvl="1"/>
            <a:r>
              <a:rPr kumimoji="1" lang="es-ES" altLang="ja-JP" smtClean="0"/>
              <a:t>Segundo nivel</a:t>
            </a:r>
          </a:p>
          <a:p>
            <a:pPr lvl="2"/>
            <a:r>
              <a:rPr kumimoji="1" lang="es-ES" altLang="ja-JP" smtClean="0"/>
              <a:t>Tercer nivel</a:t>
            </a:r>
          </a:p>
          <a:p>
            <a:pPr lvl="3"/>
            <a:r>
              <a:rPr kumimoji="1" lang="es-ES" altLang="ja-JP" smtClean="0"/>
              <a:t>Cuarto nivel</a:t>
            </a:r>
          </a:p>
          <a:p>
            <a:pPr lvl="4"/>
            <a:r>
              <a:rPr kumimoji="1" lang="es-ES" altLang="ja-JP" smtClean="0"/>
              <a:t>Quinto nivel</a:t>
            </a:r>
            <a:endParaRPr kumimoji="1" lang="ja-JP" altLang="en-US"/>
          </a:p>
        </p:txBody>
      </p:sp>
      <p:sp>
        <p:nvSpPr>
          <p:cNvPr id="4" name="図形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es-ES" altLang="ja-JP" smtClean="0"/>
              <a:t>Haga clic para modificar el estilo de texto del patrón</a:t>
            </a:r>
          </a:p>
          <a:p>
            <a:pPr lvl="1"/>
            <a:r>
              <a:rPr kumimoji="1" lang="es-ES" altLang="ja-JP" smtClean="0"/>
              <a:t>Segundo nivel</a:t>
            </a:r>
          </a:p>
          <a:p>
            <a:pPr lvl="2"/>
            <a:r>
              <a:rPr kumimoji="1" lang="es-ES" altLang="ja-JP" smtClean="0"/>
              <a:t>Tercer nivel</a:t>
            </a:r>
          </a:p>
          <a:p>
            <a:pPr lvl="3"/>
            <a:r>
              <a:rPr kumimoji="1" lang="es-ES" altLang="ja-JP" smtClean="0"/>
              <a:t>Cuarto nivel</a:t>
            </a:r>
          </a:p>
          <a:p>
            <a:pPr lvl="4"/>
            <a:r>
              <a:rPr kumimoji="1" lang="es-ES" altLang="ja-JP" smtClean="0"/>
              <a:t>Quinto nivel</a:t>
            </a:r>
            <a:endParaRPr kumimoji="1" lang="ja-JP" altLang="en-US"/>
          </a:p>
        </p:txBody>
      </p:sp>
      <p:sp>
        <p:nvSpPr>
          <p:cNvPr id="5" name="図形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0C3FC-477E-4214-B4B0-808D33BA39CD}" type="datetimeFigureOut">
              <a:rPr lang="es-CL" smtClean="0"/>
              <a:pPr/>
              <a:t>29-10-2014</a:t>
            </a:fld>
            <a:endParaRPr lang="es-CL"/>
          </a:p>
        </p:txBody>
      </p:sp>
      <p:sp>
        <p:nvSpPr>
          <p:cNvPr id="6" name="図形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図形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846C4-8504-41D5-AE78-39107DDF98B6}" type="slidenum">
              <a:rPr lang="es-CL" smtClean="0"/>
              <a:pPr/>
              <a:t>‹#›</a:t>
            </a:fld>
            <a:endParaRPr lang="es-C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518864" y="260648"/>
            <a:ext cx="8229600" cy="1143000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kumimoji="1" lang="es-ES" altLang="ja-JP" dirty="0" smtClean="0"/>
              <a:t>Haga clic para modificar el estilo de título del patrón</a:t>
            </a:r>
            <a:endParaRPr kumimoji="1"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body" idx="1"/>
          </p:nvPr>
        </p:nvSpPr>
        <p:spPr>
          <a:xfrm>
            <a:off x="467544" y="1628800"/>
            <a:ext cx="4040188" cy="22239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es-ES" altLang="ja-JP" dirty="0" smtClean="0"/>
              <a:t>Haga clic para modificar el estilo de texto del patrón</a:t>
            </a:r>
          </a:p>
          <a:p>
            <a:pPr lvl="1"/>
            <a:r>
              <a:rPr kumimoji="1" lang="es-ES" altLang="ja-JP" dirty="0" smtClean="0"/>
              <a:t>Segundo nivel</a:t>
            </a:r>
          </a:p>
          <a:p>
            <a:pPr lvl="2"/>
            <a:r>
              <a:rPr kumimoji="1" lang="es-ES" altLang="ja-JP" dirty="0" smtClean="0"/>
              <a:t>Tercer nivel</a:t>
            </a:r>
          </a:p>
          <a:p>
            <a:pPr lvl="3"/>
            <a:r>
              <a:rPr kumimoji="1" lang="es-ES" altLang="ja-JP" dirty="0" smtClean="0"/>
              <a:t>Cuarto nivel</a:t>
            </a:r>
          </a:p>
          <a:p>
            <a:pPr lvl="4"/>
            <a:r>
              <a:rPr kumimoji="1" lang="es-ES" altLang="ja-JP" dirty="0" smtClean="0"/>
              <a:t>Quinto nivel</a:t>
            </a:r>
            <a:endParaRPr lang="ja-JP" dirty="0"/>
          </a:p>
        </p:txBody>
      </p:sp>
      <p:sp>
        <p:nvSpPr>
          <p:cNvPr id="4" name="図形 3"/>
          <p:cNvSpPr>
            <a:spLocks noGrp="1"/>
          </p:cNvSpPr>
          <p:nvPr>
            <p:ph sz="half" idx="2"/>
          </p:nvPr>
        </p:nvSpPr>
        <p:spPr>
          <a:xfrm>
            <a:off x="457200" y="3933055"/>
            <a:ext cx="4040188" cy="219310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es-ES" altLang="ja-JP" dirty="0" smtClean="0"/>
              <a:t>Haga clic para modificar el estilo de texto del patrón</a:t>
            </a:r>
          </a:p>
          <a:p>
            <a:pPr lvl="1"/>
            <a:r>
              <a:rPr kumimoji="1" lang="es-ES" altLang="ja-JP" dirty="0" smtClean="0"/>
              <a:t>Segundo nivel</a:t>
            </a:r>
          </a:p>
          <a:p>
            <a:pPr lvl="2"/>
            <a:r>
              <a:rPr kumimoji="1" lang="es-ES" altLang="ja-JP" dirty="0" smtClean="0"/>
              <a:t>Tercer nivel</a:t>
            </a:r>
          </a:p>
          <a:p>
            <a:pPr lvl="3"/>
            <a:r>
              <a:rPr kumimoji="1" lang="es-ES" altLang="ja-JP" dirty="0" smtClean="0"/>
              <a:t>Cuarto nivel</a:t>
            </a:r>
          </a:p>
          <a:p>
            <a:pPr lvl="4"/>
            <a:r>
              <a:rPr kumimoji="1" lang="es-ES" altLang="ja-JP" dirty="0" smtClean="0"/>
              <a:t>Quinto nivel</a:t>
            </a:r>
            <a:endParaRPr kumimoji="1" lang="ja-JP" altLang="en-US" dirty="0"/>
          </a:p>
        </p:txBody>
      </p:sp>
      <p:sp>
        <p:nvSpPr>
          <p:cNvPr id="5" name="図形 4"/>
          <p:cNvSpPr>
            <a:spLocks noGrp="1"/>
          </p:cNvSpPr>
          <p:nvPr>
            <p:ph type="body" sz="quarter" idx="3"/>
          </p:nvPr>
        </p:nvSpPr>
        <p:spPr>
          <a:xfrm>
            <a:off x="4644008" y="1628800"/>
            <a:ext cx="4041775" cy="223224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es-ES" altLang="ja-JP" dirty="0" smtClean="0"/>
              <a:t>Haga clic para modificar el estilo de texto del patrón</a:t>
            </a:r>
          </a:p>
          <a:p>
            <a:pPr lvl="1"/>
            <a:r>
              <a:rPr kumimoji="1" lang="es-ES" altLang="ja-JP" dirty="0" smtClean="0"/>
              <a:t>Segundo nivel</a:t>
            </a:r>
          </a:p>
          <a:p>
            <a:pPr lvl="2"/>
            <a:r>
              <a:rPr kumimoji="1" lang="es-ES" altLang="ja-JP" dirty="0" smtClean="0"/>
              <a:t>Tercer nivel</a:t>
            </a:r>
          </a:p>
          <a:p>
            <a:pPr lvl="3"/>
            <a:r>
              <a:rPr kumimoji="1" lang="es-ES" altLang="ja-JP" dirty="0" smtClean="0"/>
              <a:t>Cuarto nivel</a:t>
            </a:r>
          </a:p>
          <a:p>
            <a:pPr lvl="4"/>
            <a:r>
              <a:rPr kumimoji="1" lang="es-ES" altLang="ja-JP" dirty="0" smtClean="0"/>
              <a:t>Quinto nivel</a:t>
            </a:r>
            <a:endParaRPr lang="ja-JP" dirty="0"/>
          </a:p>
        </p:txBody>
      </p:sp>
      <p:sp>
        <p:nvSpPr>
          <p:cNvPr id="6" name="図形 5"/>
          <p:cNvSpPr>
            <a:spLocks noGrp="1"/>
          </p:cNvSpPr>
          <p:nvPr>
            <p:ph sz="quarter" idx="4"/>
          </p:nvPr>
        </p:nvSpPr>
        <p:spPr>
          <a:xfrm>
            <a:off x="4645025" y="3933055"/>
            <a:ext cx="4041775" cy="219310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es-ES" altLang="ja-JP" smtClean="0"/>
              <a:t>Haga clic para modificar el estilo de texto del patrón</a:t>
            </a:r>
          </a:p>
          <a:p>
            <a:pPr lvl="1"/>
            <a:r>
              <a:rPr kumimoji="1" lang="es-ES" altLang="ja-JP" smtClean="0"/>
              <a:t>Segundo nivel</a:t>
            </a:r>
          </a:p>
          <a:p>
            <a:pPr lvl="2"/>
            <a:r>
              <a:rPr kumimoji="1" lang="es-ES" altLang="ja-JP" smtClean="0"/>
              <a:t>Tercer nivel</a:t>
            </a:r>
          </a:p>
          <a:p>
            <a:pPr lvl="3"/>
            <a:r>
              <a:rPr kumimoji="1" lang="es-ES" altLang="ja-JP" smtClean="0"/>
              <a:t>Cuarto nivel</a:t>
            </a:r>
          </a:p>
          <a:p>
            <a:pPr lvl="4"/>
            <a:r>
              <a:rPr kumimoji="1" lang="es-ES" altLang="ja-JP" smtClean="0"/>
              <a:t>Quinto nivel</a:t>
            </a:r>
            <a:endParaRPr kumimoji="1" lang="ja-JP" altLang="en-US"/>
          </a:p>
        </p:txBody>
      </p:sp>
      <p:sp>
        <p:nvSpPr>
          <p:cNvPr id="7" name="図形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0C3FC-477E-4214-B4B0-808D33BA39CD}" type="datetimeFigureOut">
              <a:rPr lang="es-CL" smtClean="0"/>
              <a:pPr/>
              <a:t>29-10-2014</a:t>
            </a:fld>
            <a:endParaRPr lang="es-CL"/>
          </a:p>
        </p:txBody>
      </p:sp>
      <p:sp>
        <p:nvSpPr>
          <p:cNvPr id="8" name="図形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図形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846C4-8504-41D5-AE78-39107DDF98B6}" type="slidenum">
              <a:rPr lang="es-CL" smtClean="0"/>
              <a:pPr/>
              <a:t>‹#›</a:t>
            </a:fld>
            <a:endParaRPr lang="es-C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1671646" y="3140968"/>
            <a:ext cx="6400816" cy="2808312"/>
          </a:xfrm>
        </p:spPr>
        <p:txBody>
          <a:bodyPr/>
          <a:lstStyle/>
          <a:p>
            <a:r>
              <a:rPr kumimoji="1" lang="es-ES" altLang="ja-JP" dirty="0" smtClean="0"/>
              <a:t>Haga clic para modificar el estilo de título del patrón</a:t>
            </a:r>
            <a:endParaRPr kumimoji="1"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0C3FC-477E-4214-B4B0-808D33BA39CD}" type="datetimeFigureOut">
              <a:rPr lang="es-CL" smtClean="0"/>
              <a:pPr/>
              <a:t>29-10-2014</a:t>
            </a:fld>
            <a:endParaRPr lang="es-CL"/>
          </a:p>
        </p:txBody>
      </p:sp>
      <p:sp>
        <p:nvSpPr>
          <p:cNvPr id="4" name="図形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図形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846C4-8504-41D5-AE78-39107DDF98B6}" type="slidenum">
              <a:rPr lang="es-CL" smtClean="0"/>
              <a:pPr/>
              <a:t>‹#›</a:t>
            </a:fld>
            <a:endParaRPr lang="es-C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0C3FC-477E-4214-B4B0-808D33BA39CD}" type="datetimeFigureOut">
              <a:rPr lang="es-CL" smtClean="0"/>
              <a:pPr/>
              <a:t>29-10-2014</a:t>
            </a:fld>
            <a:endParaRPr lang="es-CL"/>
          </a:p>
        </p:txBody>
      </p:sp>
      <p:sp>
        <p:nvSpPr>
          <p:cNvPr id="3" name="図形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図形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846C4-8504-41D5-AE78-39107DDF98B6}" type="slidenum">
              <a:rPr lang="es-CL" smtClean="0"/>
              <a:pPr/>
              <a:t>‹#›</a:t>
            </a:fld>
            <a:endParaRPr lang="es-C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es-ES" altLang="ja-JP" smtClean="0"/>
              <a:t>Haga clic para modificar el estilo de título del patrón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idx="1"/>
          </p:nvPr>
        </p:nvSpPr>
        <p:spPr>
          <a:xfrm>
            <a:off x="3575050" y="1428737"/>
            <a:ext cx="5111750" cy="4697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es-ES" altLang="ja-JP" smtClean="0"/>
              <a:t>Haga clic para modificar el estilo de texto del patrón</a:t>
            </a:r>
          </a:p>
          <a:p>
            <a:pPr lvl="1"/>
            <a:r>
              <a:rPr kumimoji="1" lang="es-ES" altLang="ja-JP" smtClean="0"/>
              <a:t>Segundo nivel</a:t>
            </a:r>
          </a:p>
          <a:p>
            <a:pPr lvl="2"/>
            <a:r>
              <a:rPr kumimoji="1" lang="es-ES" altLang="ja-JP" smtClean="0"/>
              <a:t>Tercer nivel</a:t>
            </a:r>
          </a:p>
          <a:p>
            <a:pPr lvl="3"/>
            <a:r>
              <a:rPr kumimoji="1" lang="es-ES" altLang="ja-JP" smtClean="0"/>
              <a:t>Cuarto nivel</a:t>
            </a:r>
          </a:p>
          <a:p>
            <a:pPr lvl="4"/>
            <a:r>
              <a:rPr kumimoji="1" lang="es-ES" altLang="ja-JP" smtClean="0"/>
              <a:t>Quinto nivel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es-ES" altLang="ja-JP" smtClean="0"/>
              <a:t>Haga clic para modificar el estilo de texto del patrón</a:t>
            </a:r>
          </a:p>
          <a:p>
            <a:pPr lvl="1"/>
            <a:r>
              <a:rPr kumimoji="1" lang="es-ES" altLang="ja-JP" smtClean="0"/>
              <a:t>Segundo nivel</a:t>
            </a:r>
          </a:p>
          <a:p>
            <a:pPr lvl="2"/>
            <a:r>
              <a:rPr kumimoji="1" lang="es-ES" altLang="ja-JP" smtClean="0"/>
              <a:t>Tercer nivel</a:t>
            </a:r>
          </a:p>
          <a:p>
            <a:pPr lvl="3"/>
            <a:r>
              <a:rPr kumimoji="1" lang="es-ES" altLang="ja-JP" smtClean="0"/>
              <a:t>Cuarto nivel</a:t>
            </a:r>
          </a:p>
          <a:p>
            <a:pPr lvl="4"/>
            <a:r>
              <a:rPr kumimoji="1" lang="es-ES" altLang="ja-JP" smtClean="0"/>
              <a:t>Quinto nivel</a:t>
            </a:r>
            <a:endParaRPr lang="ja-JP"/>
          </a:p>
        </p:txBody>
      </p:sp>
      <p:sp>
        <p:nvSpPr>
          <p:cNvPr id="5" name="図形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0C3FC-477E-4214-B4B0-808D33BA39CD}" type="datetimeFigureOut">
              <a:rPr lang="es-CL" smtClean="0"/>
              <a:pPr/>
              <a:t>29-10-2014</a:t>
            </a:fld>
            <a:endParaRPr lang="es-CL"/>
          </a:p>
        </p:txBody>
      </p:sp>
      <p:sp>
        <p:nvSpPr>
          <p:cNvPr id="6" name="図形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図形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846C4-8504-41D5-AE78-39107DDF98B6}" type="slidenum">
              <a:rPr lang="es-CL" smtClean="0"/>
              <a:pPr/>
              <a:t>‹#›</a:t>
            </a:fld>
            <a:endParaRPr lang="es-C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1792288" y="4941168"/>
            <a:ext cx="5486400" cy="648072"/>
          </a:xfrm>
        </p:spPr>
        <p:txBody>
          <a:bodyPr anchor="b"/>
          <a:lstStyle>
            <a:lvl1pPr algn="ctr">
              <a:defRPr sz="2000" b="1"/>
            </a:lvl1pPr>
          </a:lstStyle>
          <a:p>
            <a:r>
              <a:rPr kumimoji="1" lang="es-ES" altLang="ja-JP" dirty="0" smtClean="0"/>
              <a:t>Haga clic para modificar el estilo de título del patrón</a:t>
            </a:r>
            <a:endParaRPr kumimoji="1" lang="ja-JP" altLang="en-US" dirty="0"/>
          </a:p>
        </p:txBody>
      </p:sp>
      <p:sp>
        <p:nvSpPr>
          <p:cNvPr id="3" name="正方形/長方形 2"/>
          <p:cNvSpPr>
            <a:spLocks noGrp="1"/>
          </p:cNvSpPr>
          <p:nvPr>
            <p:ph type="pic" idx="1"/>
          </p:nvPr>
        </p:nvSpPr>
        <p:spPr>
          <a:xfrm>
            <a:off x="1792288" y="742960"/>
            <a:ext cx="5486400" cy="4114800"/>
          </a:xfrm>
          <a:prstGeom prst="rect">
            <a:avLst/>
          </a:prstGeom>
          <a:noFill/>
          <a:ln w="50800" cap="sq">
            <a:solidFill>
              <a:schemeClr val="tx1"/>
            </a:solidFill>
            <a:miter lim="800000"/>
          </a:ln>
          <a:effectLst>
            <a:outerShdw blurRad="76200" dist="50800" dir="13500000" algn="tl" rotWithShape="0">
              <a:schemeClr val="bg1">
                <a:alpha val="80000"/>
              </a:scheme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es-ES" altLang="ja-JP" smtClean="0"/>
              <a:t>Haga clic en el icono para agregar una imagen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body" sz="half" idx="2"/>
          </p:nvPr>
        </p:nvSpPr>
        <p:spPr>
          <a:xfrm>
            <a:off x="1792288" y="5661248"/>
            <a:ext cx="5486400" cy="625272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es-ES" altLang="ja-JP" dirty="0" smtClean="0"/>
              <a:t>Haga clic para modificar el estilo de texto del patrón</a:t>
            </a:r>
          </a:p>
          <a:p>
            <a:pPr lvl="1"/>
            <a:r>
              <a:rPr kumimoji="1" lang="es-ES" altLang="ja-JP" dirty="0" smtClean="0"/>
              <a:t>Segundo nivel</a:t>
            </a:r>
          </a:p>
          <a:p>
            <a:pPr lvl="2"/>
            <a:r>
              <a:rPr kumimoji="1" lang="es-ES" altLang="ja-JP" dirty="0" smtClean="0"/>
              <a:t>Tercer nivel</a:t>
            </a:r>
          </a:p>
          <a:p>
            <a:pPr lvl="3"/>
            <a:r>
              <a:rPr kumimoji="1" lang="es-ES" altLang="ja-JP" dirty="0" smtClean="0"/>
              <a:t>Cuarto nivel</a:t>
            </a:r>
          </a:p>
          <a:p>
            <a:pPr lvl="4"/>
            <a:r>
              <a:rPr kumimoji="1" lang="es-ES" altLang="ja-JP" dirty="0" smtClean="0"/>
              <a:t>Quinto nivel</a:t>
            </a:r>
            <a:endParaRPr lang="ja-JP" dirty="0"/>
          </a:p>
        </p:txBody>
      </p:sp>
      <p:sp>
        <p:nvSpPr>
          <p:cNvPr id="5" name="図形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0C3FC-477E-4214-B4B0-808D33BA39CD}" type="datetimeFigureOut">
              <a:rPr lang="es-CL" smtClean="0"/>
              <a:pPr/>
              <a:t>29-10-2014</a:t>
            </a:fld>
            <a:endParaRPr lang="es-CL"/>
          </a:p>
        </p:txBody>
      </p:sp>
      <p:sp>
        <p:nvSpPr>
          <p:cNvPr id="6" name="図形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図形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846C4-8504-41D5-AE78-39107DDF98B6}" type="slidenum">
              <a:rPr lang="es-CL" smtClean="0"/>
              <a:pPr/>
              <a:t>‹#›</a:t>
            </a:fld>
            <a:endParaRPr lang="es-C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kumimoji="1" lang="ja-JP" altLang="en-US" dirty="0" smtClean="0"/>
              <a:t>マスタ テキストの書式設定</a:t>
            </a:r>
            <a:endParaRPr lang="ja-JP" dirty="0"/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</a:p>
          <a:p>
            <a:pPr lvl="5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6</a:t>
            </a:r>
            <a:r>
              <a:rPr kumimoji="1" lang="ja-JP" altLang="en-US" dirty="0" smtClean="0"/>
              <a:t>レベル</a:t>
            </a:r>
          </a:p>
          <a:p>
            <a:pPr lvl="6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7</a:t>
            </a:r>
            <a:r>
              <a:rPr kumimoji="1" lang="ja-JP" altLang="en-US" dirty="0" smtClean="0"/>
              <a:t>レベル</a:t>
            </a:r>
          </a:p>
          <a:p>
            <a:pPr lvl="7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8</a:t>
            </a:r>
            <a:r>
              <a:rPr kumimoji="1" lang="ja-JP" altLang="en-US" dirty="0" smtClean="0"/>
              <a:t>レベル</a:t>
            </a:r>
          </a:p>
          <a:p>
            <a:pPr lvl="8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9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29" name="正方形/長方形 28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4240C3FC-477E-4214-B4B0-808D33BA39CD}" type="datetimeFigureOut">
              <a:rPr lang="es-CL" smtClean="0"/>
              <a:pPr/>
              <a:t>29-10-2014</a:t>
            </a:fld>
            <a:endParaRPr lang="es-CL"/>
          </a:p>
        </p:txBody>
      </p:sp>
      <p:sp>
        <p:nvSpPr>
          <p:cNvPr id="4" name="正方形/長方形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10" name="正方形/長方形 9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81846C4-8504-41D5-AE78-39107DDF98B6}" type="slidenum">
              <a:rPr lang="es-CL" smtClean="0"/>
              <a:pPr/>
              <a:t>‹#›</a:t>
            </a:fld>
            <a:endParaRPr lang="es-CL"/>
          </a:p>
        </p:txBody>
      </p:sp>
      <p:sp>
        <p:nvSpPr>
          <p:cNvPr id="22" name="正方形/長方形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</p:spPr>
        <p:txBody>
          <a:bodyPr vert="horz" rtlCol="0" anchor="ctr">
            <a:normAutofit/>
          </a:bodyPr>
          <a:lstStyle/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1" sz="3600" baseline="0">
          <a:ln w="12700">
            <a:solidFill>
              <a:schemeClr val="tx1">
                <a:tint val="95000"/>
              </a:schemeClr>
            </a:solidFill>
          </a:ln>
          <a:gradFill>
            <a:gsLst>
              <a:gs pos="0">
                <a:schemeClr val="tx1">
                  <a:tint val="65000"/>
                </a:schemeClr>
              </a:gs>
              <a:gs pos="49900">
                <a:schemeClr val="tx1">
                  <a:tint val="95000"/>
                </a:schemeClr>
              </a:gs>
              <a:gs pos="50000">
                <a:schemeClr val="tx1"/>
              </a:gs>
              <a:gs pos="100000">
                <a:schemeClr val="tx1">
                  <a:tint val="95000"/>
                </a:schemeClr>
              </a:gs>
            </a:gsLst>
            <a:lin ang="5400000" scaled="1"/>
          </a:gradFill>
          <a:effectLst>
            <a:outerShdw blurRad="127000" algn="tl" rotWithShape="0">
              <a:schemeClr val="bg1">
                <a:alpha val="5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tx1"/>
        </a:buClr>
        <a:buFont typeface="Wingdings"/>
        <a:buChar char="n"/>
        <a:defRPr kumimoji="1" sz="3200" baseline="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>
            <a:shade val="75000"/>
          </a:schemeClr>
        </a:buClr>
        <a:buSzPct val="85000"/>
        <a:buFont typeface="Wingdings"/>
        <a:buChar char="n"/>
        <a:defRPr kumimoji="1" sz="2800" baseline="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4">
            <a:shade val="50000"/>
          </a:schemeClr>
        </a:buClr>
        <a:buSzPct val="75000"/>
        <a:buFont typeface="Wingdings"/>
        <a:buChar char="n"/>
        <a:defRPr kumimoji="1" sz="2400" baseline="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6">
            <a:shade val="50000"/>
          </a:schemeClr>
        </a:buClr>
        <a:buSzPct val="75000"/>
        <a:buFont typeface="Wingdings"/>
        <a:buChar char="n"/>
        <a:defRPr kumimoji="1" sz="2000" baseline="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3">
            <a:shade val="50000"/>
          </a:schemeClr>
        </a:buClr>
        <a:buSzPct val="70000"/>
        <a:buFont typeface="Wingdings"/>
        <a:buChar char="n"/>
        <a:defRPr kumimoji="1" sz="20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>
            <a:shade val="50000"/>
          </a:schemeClr>
        </a:buClr>
        <a:buSzPct val="60000"/>
        <a:buFont typeface="Wingdings"/>
        <a:buChar char="n"/>
        <a:defRPr kumimoji="1" sz="20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2">
            <a:shade val="50000"/>
          </a:schemeClr>
        </a:buClr>
        <a:buSzPct val="60000"/>
        <a:buFont typeface="Wingdings"/>
        <a:buChar char="n"/>
        <a:defRPr kumimoji="1" sz="20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5">
            <a:shade val="50000"/>
          </a:schemeClr>
        </a:buClr>
        <a:buSzPct val="60000"/>
        <a:buFont typeface="Wingdings"/>
        <a:buChar char="n"/>
        <a:defRPr kumimoji="1" sz="20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tx1"/>
        </a:buClr>
        <a:buSzPct val="50000"/>
        <a:buFont typeface="Wingdings"/>
        <a:buChar char="n"/>
        <a:defRPr kumimoji="1" sz="20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Don%20Quijote%20de%20la%20Mancha_(360p).flv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Imagen 3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3" t="3428" b="9465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79512" y="1268760"/>
            <a:ext cx="5515546" cy="3096344"/>
          </a:xfrm>
        </p:spPr>
        <p:txBody>
          <a:bodyPr>
            <a:noAutofit/>
          </a:bodyPr>
          <a:lstStyle/>
          <a:p>
            <a:pPr algn="r"/>
            <a:r>
              <a:rPr lang="es-ES_tradnl" sz="2800" b="1" dirty="0" smtClean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127000" algn="tl" rotWithShape="0">
                    <a:schemeClr val="bg1">
                      <a:alpha val="50000"/>
                    </a:schemeClr>
                  </a:outerShdw>
                </a:effectLst>
              </a:rPr>
              <a:t>Contextualización de “El Ingenioso Hidalgo Don Quijote la Mancha</a:t>
            </a:r>
            <a:endParaRPr lang="es-CL" sz="2800" b="1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127000" algn="tl" rotWithShape="0">
                  <a:schemeClr val="bg1">
                    <a:alpha val="50000"/>
                  </a:schemeClr>
                </a:outerShdw>
              </a:effectLst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57290" y="3929066"/>
            <a:ext cx="4320480" cy="571504"/>
          </a:xfrm>
        </p:spPr>
        <p:txBody>
          <a:bodyPr>
            <a:noAutofit/>
          </a:bodyPr>
          <a:lstStyle/>
          <a:p>
            <a:pPr algn="r"/>
            <a:r>
              <a:rPr lang="es-ES_tradnl" sz="2400" b="1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Milonguita Alt" pitchFamily="2" charset="0"/>
              </a:rPr>
              <a:t>Miguel de Cervantes</a:t>
            </a:r>
            <a:endParaRPr lang="es-CL" sz="2400" b="1" dirty="0"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Milonguita Alt" pitchFamily="2" charset="0"/>
            </a:endParaRPr>
          </a:p>
        </p:txBody>
      </p:sp>
      <p:pic>
        <p:nvPicPr>
          <p:cNvPr id="6" name="Imagen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06" b="98598" l="333" r="970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225" y="764704"/>
            <a:ext cx="3660775" cy="54340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6062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Barroco (s XVII)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785794"/>
            <a:ext cx="5257808" cy="5340369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es-CL" dirty="0" smtClean="0"/>
          </a:p>
          <a:p>
            <a:r>
              <a:rPr lang="es-CL" dirty="0" smtClean="0"/>
              <a:t>Es una estética reflejada en la complicación formal, el desborde y la desmesura, una respuesta polémica a los principios clásicos del Renacimiento: </a:t>
            </a:r>
            <a:r>
              <a:rPr lang="es-ES" dirty="0" smtClean="0"/>
              <a:t>equilibrio y claridad.</a:t>
            </a:r>
          </a:p>
          <a:p>
            <a:r>
              <a:rPr lang="es-ES" dirty="0" smtClean="0"/>
              <a:t>El hombre de esta época mostraba más confianza en sí mismo, entusiasmo, mayor interés por la naturaleza, deseos de vivir. </a:t>
            </a:r>
            <a:endParaRPr lang="es-ES_tradnl" dirty="0" smtClean="0"/>
          </a:p>
        </p:txBody>
      </p:sp>
      <p:pic>
        <p:nvPicPr>
          <p:cNvPr id="4" name="Imagen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06" b="98598" l="333" r="970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76672"/>
            <a:ext cx="3660775" cy="54340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4321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i="1" dirty="0" smtClean="0"/>
              <a:t>Elementos del barroco en el Quijote</a:t>
            </a:r>
            <a:br>
              <a:rPr lang="es-CL" i="1" dirty="0" smtClean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58204" cy="4525963"/>
          </a:xfrm>
        </p:spPr>
        <p:txBody>
          <a:bodyPr>
            <a:normAutofit/>
          </a:bodyPr>
          <a:lstStyle/>
          <a:p>
            <a:r>
              <a:rPr lang="es-ES" dirty="0" smtClean="0"/>
              <a:t>Dualidad</a:t>
            </a:r>
          </a:p>
          <a:p>
            <a:r>
              <a:rPr lang="es-CL" dirty="0" smtClean="0"/>
              <a:t> Es la fluctuación de los personajes entre una característica de su personaje y su opuesto, ello provoca una tensión dramática en sus conciencias. Se refleja en el héroe ,el vínculo entre Don Quijote y su escudero, y la dualidad en las descripciones de los personajes.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El héroe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7472386" cy="4525963"/>
          </a:xfrm>
        </p:spPr>
        <p:txBody>
          <a:bodyPr>
            <a:normAutofit fontScale="85000" lnSpcReduction="20000"/>
          </a:bodyPr>
          <a:lstStyle/>
          <a:p>
            <a:r>
              <a:rPr lang="es-CL" dirty="0" smtClean="0"/>
              <a:t>No se adecúa al espacio realidad- ficción caballeresca. Además es </a:t>
            </a:r>
            <a:r>
              <a:rPr lang="es-CL" b="1" dirty="0" smtClean="0"/>
              <a:t>necio </a:t>
            </a:r>
            <a:r>
              <a:rPr lang="es-CL" dirty="0" smtClean="0"/>
              <a:t>y al mismo tiempo sabio, por la grandeza </a:t>
            </a:r>
            <a:r>
              <a:rPr lang="es-CL" b="1" dirty="0" smtClean="0"/>
              <a:t>idealista </a:t>
            </a:r>
            <a:r>
              <a:rPr lang="es-CL" dirty="0" smtClean="0"/>
              <a:t>que lo lleva a la locura. </a:t>
            </a:r>
          </a:p>
          <a:p>
            <a:r>
              <a:rPr lang="es-CL" dirty="0" smtClean="0"/>
              <a:t>La dualidad se observa también en el tránsito de la primera parte a </a:t>
            </a:r>
            <a:r>
              <a:rPr lang="es-ES" dirty="0" smtClean="0"/>
              <a:t>la segunda del protagonista. En la primera parte el protagonista </a:t>
            </a:r>
            <a:r>
              <a:rPr lang="es-ES" b="1" dirty="0" smtClean="0"/>
              <a:t>no duda </a:t>
            </a:r>
            <a:r>
              <a:rPr lang="es-CL" b="1" dirty="0" smtClean="0"/>
              <a:t>de su percepción sensorial, y es autosuficiente. </a:t>
            </a:r>
            <a:r>
              <a:rPr lang="es-CL" dirty="0" smtClean="0"/>
              <a:t>En la segunda parte no está de acuerdo con lo que ven sus ojos, duda, desconfía de sí mismo y </a:t>
            </a:r>
            <a:r>
              <a:rPr lang="es-ES" dirty="0" smtClean="0"/>
              <a:t>cuestiona su accionar.</a:t>
            </a:r>
            <a:endParaRPr lang="es-ES" dirty="0"/>
          </a:p>
        </p:txBody>
      </p:sp>
      <p:pic>
        <p:nvPicPr>
          <p:cNvPr id="4" name="Imagen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206" b="98598" l="333" r="970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54" y="476672"/>
            <a:ext cx="1951393" cy="25951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Dualidad en las descripciones de los personajes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71472" y="1428736"/>
            <a:ext cx="8329642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es-CL" dirty="0" smtClean="0"/>
          </a:p>
          <a:p>
            <a:r>
              <a:rPr lang="es-CL" dirty="0" smtClean="0"/>
              <a:t>Ejemplo: Si uno ayuna, el otro como ávidamente.</a:t>
            </a:r>
          </a:p>
          <a:p>
            <a:r>
              <a:rPr lang="es-CL" dirty="0" smtClean="0"/>
              <a:t>Cada episodio se desvía hacia uno nuevo</a:t>
            </a:r>
          </a:p>
          <a:p>
            <a:r>
              <a:rPr lang="es-CL" dirty="0" smtClean="0"/>
              <a:t> Las aventuras son presentadas en diversos planos, lo que le otorga una profundidad similar a la de un cuadro barroco.</a:t>
            </a:r>
          </a:p>
          <a:p>
            <a:r>
              <a:rPr lang="es-CL" dirty="0" smtClean="0"/>
              <a:t>Sancho sabe que Don Quijote está loco, pero lo sigue porque quiere tener una ínsula.</a:t>
            </a:r>
            <a:endParaRPr lang="es-ES" dirty="0"/>
          </a:p>
        </p:txBody>
      </p:sp>
      <p:pic>
        <p:nvPicPr>
          <p:cNvPr id="4" name="Imagen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206" b="98598" l="333" r="970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54" y="571480"/>
            <a:ext cx="1951393" cy="250032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El narrador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186766" cy="4525963"/>
          </a:xfrm>
        </p:spPr>
        <p:txBody>
          <a:bodyPr>
            <a:normAutofit lnSpcReduction="10000"/>
          </a:bodyPr>
          <a:lstStyle/>
          <a:p>
            <a:r>
              <a:rPr lang="es-CL" dirty="0" smtClean="0"/>
              <a:t>En un primer plano, Cervantes introduce un autor ficticio, un historiador llamado </a:t>
            </a:r>
            <a:r>
              <a:rPr lang="es-CL" dirty="0" err="1" smtClean="0"/>
              <a:t>Cide</a:t>
            </a:r>
            <a:r>
              <a:rPr lang="es-CL" dirty="0" smtClean="0"/>
              <a:t> </a:t>
            </a:r>
            <a:r>
              <a:rPr lang="es-CL" dirty="0" err="1" smtClean="0"/>
              <a:t>Hamete</a:t>
            </a:r>
            <a:r>
              <a:rPr lang="es-CL" dirty="0" smtClean="0"/>
              <a:t> </a:t>
            </a:r>
            <a:r>
              <a:rPr lang="es-CL" dirty="0" err="1" smtClean="0"/>
              <a:t>Benengeli</a:t>
            </a:r>
            <a:r>
              <a:rPr lang="es-CL" dirty="0" smtClean="0"/>
              <a:t>, árabe.</a:t>
            </a:r>
          </a:p>
          <a:p>
            <a:r>
              <a:rPr lang="es-CL" dirty="0" smtClean="0"/>
              <a:t>En un segundo plano aparece el traductor del texto árabe, cuya traducción recoge Cervantes, quien se presenta a sí mismo como recopilador de la </a:t>
            </a:r>
            <a:r>
              <a:rPr lang="es-ES" dirty="0" smtClean="0"/>
              <a:t>obra.</a:t>
            </a:r>
          </a:p>
          <a:p>
            <a:r>
              <a:rPr lang="es-MX" dirty="0" smtClean="0"/>
              <a:t>Historias intercaladas. ( El curioso impertinente)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MX" sz="6000" b="1" dirty="0" smtClean="0"/>
              <a:t>Temas</a:t>
            </a:r>
            <a:endParaRPr lang="es-ES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  Sátira de las obras de caballería- Novela de </a:t>
            </a:r>
            <a:r>
              <a:rPr lang="es-MX" dirty="0" err="1" smtClean="0"/>
              <a:t>anticaballería</a:t>
            </a:r>
            <a:r>
              <a:rPr lang="es-MX" dirty="0" smtClean="0"/>
              <a:t/>
            </a:r>
            <a:br>
              <a:rPr lang="es-MX" dirty="0" smtClean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58204" cy="4525963"/>
          </a:xfrm>
        </p:spPr>
        <p:txBody>
          <a:bodyPr>
            <a:normAutofit fontScale="70000" lnSpcReduction="20000"/>
          </a:bodyPr>
          <a:lstStyle/>
          <a:p>
            <a:r>
              <a:rPr lang="es-CL" dirty="0" smtClean="0"/>
              <a:t>El  libro va contra los libros de caballería en  carácter de entretenimiento ocioso para ociosos (esos que “ni quieren, ni deben, ni pueden trabajar”), </a:t>
            </a:r>
            <a:r>
              <a:rPr lang="es-CL" b="1" dirty="0" smtClean="0"/>
              <a:t>y por otro su falsedad</a:t>
            </a:r>
            <a:r>
              <a:rPr lang="es-CL" dirty="0" smtClean="0"/>
              <a:t>: son sartas de mentiras, engaño grosero </a:t>
            </a:r>
            <a:r>
              <a:rPr lang="es-CL" b="1" dirty="0" smtClean="0"/>
              <a:t>y atentan contra la verdad histórica </a:t>
            </a:r>
            <a:r>
              <a:rPr lang="es-CL" dirty="0" smtClean="0"/>
              <a:t>“por ser falsos y embusteros y fuera del trato que pide la común naturaleza” y dan ocasión “a que el vulgo ignorante venga a creer y a tener por verdaderas tantas necedades como contienen.” </a:t>
            </a:r>
          </a:p>
          <a:p>
            <a:r>
              <a:rPr lang="es-CL" dirty="0" smtClean="0"/>
              <a:t>Concebida la literatura </a:t>
            </a:r>
            <a:r>
              <a:rPr lang="es-CL" b="1" dirty="0" smtClean="0"/>
              <a:t>en un sentido social, utilitario</a:t>
            </a:r>
            <a:r>
              <a:rPr lang="es-CL" dirty="0" smtClean="0"/>
              <a:t>, Cervantes juzga perjudiciales los libros de caballería por la confusión que crean y porque distraen a los hombres de los verdaderos problemas. Lo que realmente persigue Cervantes es </a:t>
            </a:r>
            <a:r>
              <a:rPr lang="es-CL" b="1" dirty="0" smtClean="0"/>
              <a:t>combatir la literatura de evasión</a:t>
            </a:r>
            <a:r>
              <a:rPr lang="es-CL" dirty="0" smtClean="0"/>
              <a:t>, por eso salva de la quema el Tiro al  Blanco, porque su autor introdujo en él la realidad histórica y social y la enjuició con sentido crítico.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Héroe/ Antihéroe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7615262" cy="4525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s-ES_tradnl" dirty="0" smtClean="0"/>
              <a:t>El protagonista representa valores humanos (y no vicios)  da muestra de gran sabiduría.</a:t>
            </a:r>
          </a:p>
          <a:p>
            <a:pPr marL="0" indent="0">
              <a:buNone/>
            </a:pPr>
            <a:r>
              <a:rPr lang="es-ES_tradnl" dirty="0" smtClean="0"/>
              <a:t>-El caballero joven, fuerte, de sangre noble y pasado victorioso, sufre a causa de las malas intenciones del mal, pero, finalmente triunfan debido a su valor.</a:t>
            </a:r>
          </a:p>
          <a:p>
            <a:pPr marL="0" indent="0">
              <a:buNone/>
            </a:pPr>
            <a:r>
              <a:rPr lang="es-ES_tradnl" dirty="0" smtClean="0"/>
              <a:t>Actualmente, este estereotipo es muy similar al de Hollywood, del héroe fuerte que salva al mundo y se queda con la chica.</a:t>
            </a:r>
            <a:endParaRPr lang="es-C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Locura/ razón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186766" cy="4525963"/>
          </a:xfrm>
        </p:spPr>
        <p:txBody>
          <a:bodyPr/>
          <a:lstStyle/>
          <a:p>
            <a:r>
              <a:rPr lang="es-CL" i="1" dirty="0" smtClean="0"/>
              <a:t>Es, pues, de saber, que este sobredicho hidalgo, los ratos que estaba ocioso (que eran los más del año) se daba a leer libros de caballerías con tanta afición y gusto, que olvidó casi de todo punto el ejercicio de la caza, y aun la administración de su hacienda; y llegó a tanto su curiosidad y desatino en esto, que vendió muchas </a:t>
            </a:r>
            <a:r>
              <a:rPr lang="es-CL" i="1" dirty="0" err="1" smtClean="0"/>
              <a:t>hanegas</a:t>
            </a:r>
            <a:r>
              <a:rPr lang="es-CL" i="1" dirty="0" smtClean="0"/>
              <a:t> de tierra de sembradura, para comprar libros de caballerías en que leer.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Locura/razón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6472254" cy="4525963"/>
          </a:xfrm>
        </p:spPr>
        <p:txBody>
          <a:bodyPr/>
          <a:lstStyle/>
          <a:p>
            <a:r>
              <a:rPr lang="es-MX" dirty="0" smtClean="0"/>
              <a:t>El Quijote está loco, pero es capaz de ver la sociedad de aquel tiempo, de una forma más lúcida.</a:t>
            </a:r>
          </a:p>
          <a:p>
            <a:r>
              <a:rPr lang="es-MX" dirty="0" smtClean="0"/>
              <a:t>El Quijote es el alter ego de Cervantes, lo utiliza para denunciar los vicios de su época.</a:t>
            </a:r>
            <a:endParaRPr lang="es-ES" dirty="0"/>
          </a:p>
        </p:txBody>
      </p:sp>
      <p:pic>
        <p:nvPicPr>
          <p:cNvPr id="4" name="Imagen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206" b="98598" l="333" r="970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78" y="1928802"/>
            <a:ext cx="1951393" cy="330951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785786" y="1214422"/>
            <a:ext cx="4953000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2800" b="1" dirty="0"/>
              <a:t>quijote</a:t>
            </a:r>
            <a:r>
              <a:rPr lang="es-ES_tradnl" sz="2800" b="1" baseline="30000" dirty="0"/>
              <a:t>2</a:t>
            </a:r>
            <a:r>
              <a:rPr lang="es-ES_tradnl" sz="2800" b="1" dirty="0"/>
              <a:t>.</a:t>
            </a:r>
            <a:r>
              <a:rPr lang="es-ES_tradnl" sz="2800" dirty="0"/>
              <a:t> m. Hombre que antepone sus ideales a su conveniencia y obra desinteresada y comprometidamente en defensa de causas que considera justas, sin conseguirlo.</a:t>
            </a:r>
          </a:p>
          <a:p>
            <a:pPr>
              <a:spcBef>
                <a:spcPct val="50000"/>
              </a:spcBef>
            </a:pPr>
            <a:r>
              <a:rPr lang="es-ES_tradnl" sz="2800" i="1" dirty="0"/>
              <a:t>Diccionario de la Real Academia Española</a:t>
            </a:r>
            <a:endParaRPr lang="en-AU" sz="2800" i="1" dirty="0"/>
          </a:p>
        </p:txBody>
      </p:sp>
      <p:pic>
        <p:nvPicPr>
          <p:cNvPr id="6149" name="Picture 5" descr="C:\Documents and Settings\nice\Desktop\QUIJOTE\powepoint\dali_quijot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2362200"/>
            <a:ext cx="1897063" cy="2593975"/>
          </a:xfrm>
          <a:prstGeom prst="rect">
            <a:avLst/>
          </a:prstGeom>
          <a:noFill/>
        </p:spPr>
      </p:pic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5867400" y="5105400"/>
            <a:ext cx="2209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s-ES_tradnl" sz="1200">
                <a:solidFill>
                  <a:schemeClr val="bg2"/>
                </a:solidFill>
                <a:latin typeface="Tahoma" pitchFamily="34" charset="0"/>
              </a:rPr>
              <a:t>DALÍ: </a:t>
            </a:r>
            <a:r>
              <a:rPr lang="es-ES_tradnl" sz="1200" i="1">
                <a:solidFill>
                  <a:schemeClr val="bg2"/>
                </a:solidFill>
                <a:latin typeface="Tahoma" pitchFamily="34" charset="0"/>
              </a:rPr>
              <a:t>EL QUIJOTE</a:t>
            </a:r>
            <a:endParaRPr lang="en-AU" sz="1200" i="1">
              <a:solidFill>
                <a:schemeClr val="bg2"/>
              </a:solidFill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El tema del viaje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6115064" cy="4525963"/>
          </a:xfrm>
        </p:spPr>
        <p:txBody>
          <a:bodyPr/>
          <a:lstStyle/>
          <a:p>
            <a:r>
              <a:rPr lang="es-MX" dirty="0" smtClean="0"/>
              <a:t>El personaje  viaja a través de España, enfrentándose a una serie de aventuras.</a:t>
            </a:r>
          </a:p>
          <a:p>
            <a:r>
              <a:rPr lang="es-MX" dirty="0" smtClean="0"/>
              <a:t>También hay una viaje interior, donde el personaje   busca su propia identidad y va </a:t>
            </a:r>
            <a:r>
              <a:rPr lang="es-MX" i="1" dirty="0" smtClean="0"/>
              <a:t>armándose </a:t>
            </a:r>
            <a:r>
              <a:rPr lang="es-MX" dirty="0" smtClean="0"/>
              <a:t>caballero.</a:t>
            </a:r>
          </a:p>
          <a:p>
            <a:endParaRPr lang="es-ES" dirty="0"/>
          </a:p>
        </p:txBody>
      </p:sp>
      <p:pic>
        <p:nvPicPr>
          <p:cNvPr id="4" name="Imagen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206" b="98598" l="333" r="970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54" y="476672"/>
            <a:ext cx="1951393" cy="42382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Burla del amor idealizado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5972188" cy="4525963"/>
          </a:xfrm>
        </p:spPr>
        <p:txBody>
          <a:bodyPr/>
          <a:lstStyle/>
          <a:p>
            <a:r>
              <a:rPr lang="es-MX" dirty="0" smtClean="0"/>
              <a:t> En las historias pastoriles, la mujer es una femme fatal. </a:t>
            </a:r>
          </a:p>
          <a:p>
            <a:r>
              <a:rPr lang="es-MX" dirty="0" smtClean="0"/>
              <a:t>Imagen de Dulcinea del </a:t>
            </a:r>
            <a:r>
              <a:rPr lang="es-MX" dirty="0" smtClean="0"/>
              <a:t>Toboso(</a:t>
            </a:r>
            <a:r>
              <a:rPr lang="es-MX" dirty="0" err="1" smtClean="0"/>
              <a:t>Aldonza</a:t>
            </a:r>
            <a:r>
              <a:rPr lang="es-MX" smtClean="0"/>
              <a:t> Lorenzo), </a:t>
            </a:r>
            <a:r>
              <a:rPr lang="es-MX" dirty="0" smtClean="0"/>
              <a:t>quien no era una gran dama, sino una pobre campesina.</a:t>
            </a:r>
          </a:p>
          <a:p>
            <a:pPr>
              <a:buNone/>
            </a:pPr>
            <a:endParaRPr lang="es-MX" dirty="0" smtClean="0"/>
          </a:p>
          <a:p>
            <a:endParaRPr lang="es-MX" dirty="0" smtClean="0"/>
          </a:p>
        </p:txBody>
      </p:sp>
      <p:pic>
        <p:nvPicPr>
          <p:cNvPr id="4" name="Imagen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206" b="98598" l="333" r="970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40" y="1142984"/>
            <a:ext cx="1951393" cy="402389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Curiosidades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4978896" cy="506916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ES_tradnl" sz="2800" dirty="0" smtClean="0"/>
              <a:t>«El Ingenioso </a:t>
            </a:r>
            <a:r>
              <a:rPr lang="es-ES_tradnl" sz="2800" dirty="0"/>
              <a:t>H</a:t>
            </a:r>
            <a:r>
              <a:rPr lang="es-ES_tradnl" sz="2800" dirty="0" smtClean="0"/>
              <a:t>idalgo Don Quijote de la Mancha», es en realidad un título irrisorio.</a:t>
            </a:r>
          </a:p>
          <a:p>
            <a:pPr lvl="2" algn="just"/>
            <a:r>
              <a:rPr lang="es-ES_tradnl" sz="2000" dirty="0" smtClean="0"/>
              <a:t>Ingenioso: «el que tiene fútil y delgado ingenio» (Covarrubias).</a:t>
            </a:r>
          </a:p>
          <a:p>
            <a:pPr lvl="2" algn="just"/>
            <a:r>
              <a:rPr lang="es-ES_tradnl" sz="2000" dirty="0" smtClean="0"/>
              <a:t>Hidalgo (</a:t>
            </a:r>
            <a:r>
              <a:rPr lang="es-ES_tradnl" sz="2000" dirty="0" err="1" smtClean="0"/>
              <a:t>fidalgo</a:t>
            </a:r>
            <a:r>
              <a:rPr lang="es-ES_tradnl" sz="2000" dirty="0" smtClean="0"/>
              <a:t>): pobre descendiente de antigua sangre noble.</a:t>
            </a:r>
          </a:p>
          <a:p>
            <a:pPr lvl="2" algn="just"/>
            <a:r>
              <a:rPr lang="es-ES_tradnl" sz="2000" dirty="0" smtClean="0"/>
              <a:t>Quijote: composición entre «Quijano» (apellido de Alonso) y la terminación «-</a:t>
            </a:r>
            <a:r>
              <a:rPr lang="es-ES_tradnl" sz="2000" dirty="0" err="1" smtClean="0"/>
              <a:t>ote</a:t>
            </a:r>
            <a:r>
              <a:rPr lang="es-ES_tradnl" sz="2000" dirty="0" smtClean="0"/>
              <a:t>» que significa grande, común entre nombres de caballeros famosos (Lanzarote).</a:t>
            </a:r>
          </a:p>
          <a:p>
            <a:pPr lvl="2" algn="just"/>
            <a:r>
              <a:rPr lang="es-ES_tradnl" sz="2000" dirty="0" smtClean="0"/>
              <a:t>La Mancha: famosa por sus campos, nunca podría pensarse que allí habría caballeros famosos, sino campesinos pobres.</a:t>
            </a:r>
          </a:p>
          <a:p>
            <a:pPr lvl="2" algn="just"/>
            <a:endParaRPr lang="es-CL" dirty="0"/>
          </a:p>
        </p:txBody>
      </p:sp>
      <p:pic>
        <p:nvPicPr>
          <p:cNvPr id="4" name="Imagen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06" b="98598" l="333" r="970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76672"/>
            <a:ext cx="3660775" cy="54340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4517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Personajes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pPr lvl="1"/>
            <a:r>
              <a:rPr lang="es-ES_tradnl" dirty="0" smtClean="0"/>
              <a:t>Quijote</a:t>
            </a:r>
          </a:p>
          <a:p>
            <a:pPr lvl="1"/>
            <a:r>
              <a:rPr lang="es-ES_tradnl" dirty="0" smtClean="0"/>
              <a:t>Sancho</a:t>
            </a:r>
          </a:p>
          <a:p>
            <a:pPr lvl="1"/>
            <a:r>
              <a:rPr lang="es-ES_tradnl" dirty="0" smtClean="0"/>
              <a:t>Dulcinea</a:t>
            </a:r>
          </a:p>
          <a:p>
            <a:pPr lvl="1"/>
            <a:r>
              <a:rPr lang="es-ES_tradnl" dirty="0" smtClean="0"/>
              <a:t>Rocinante</a:t>
            </a:r>
          </a:p>
          <a:p>
            <a:pPr lvl="1"/>
            <a:r>
              <a:rPr lang="es-ES_tradnl" dirty="0" smtClean="0"/>
              <a:t>El barbero</a:t>
            </a:r>
          </a:p>
          <a:p>
            <a:pPr lvl="1">
              <a:buNone/>
            </a:pPr>
            <a:endParaRPr lang="es-CL" dirty="0"/>
          </a:p>
        </p:txBody>
      </p:sp>
      <p:sp>
        <p:nvSpPr>
          <p:cNvPr id="4" name="Autoforma 4" descr="http://www.malba.org.ar/files/tn_imagen_t3_328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5" name="Autoforma 6" descr="http://www.malba.org.ar/files/tn_imagen_t3_328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6" name="Autoforma 8" descr="http://www.malba.org.ar/files/tn_imagen_t3_328c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7" name="Autoforma 10" descr="http://www.malba.org.ar/files/tn_imagen_t3_328c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10252" name="Imagen 12" descr="http://www.abpress.net/Joan_Crosas_Quijot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628800"/>
            <a:ext cx="3134336" cy="3546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4" name="Imagen 14" descr="Alfredo Landa, como Sancho Panz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916832"/>
            <a:ext cx="4045293" cy="2975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Imagen 2" descr="http://2.bp.blogspot.com/_33f3KYf5e3U/SaRU_4DQCpI/AAAAAAAAABk/BUC_0HURPAY/s320/Dulcinea+del+Tobos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772816"/>
            <a:ext cx="3168352" cy="3741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5" name="Imagen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16832"/>
            <a:ext cx="3999757" cy="2998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2328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Otros temas 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4618856" cy="4525963"/>
          </a:xfrm>
        </p:spPr>
        <p:txBody>
          <a:bodyPr/>
          <a:lstStyle/>
          <a:p>
            <a:r>
              <a:rPr lang="es-ES_tradnl" dirty="0" smtClean="0"/>
              <a:t>Figura del Quijote </a:t>
            </a:r>
          </a:p>
          <a:p>
            <a:r>
              <a:rPr lang="es-ES_tradnl" dirty="0" smtClean="0"/>
              <a:t>Quema de Libros</a:t>
            </a:r>
          </a:p>
          <a:p>
            <a:r>
              <a:rPr lang="es-ES_tradnl" dirty="0" smtClean="0"/>
              <a:t>Historias pastoriles </a:t>
            </a:r>
          </a:p>
          <a:p>
            <a:r>
              <a:rPr lang="es-ES_tradnl" dirty="0" smtClean="0"/>
              <a:t>Exposición cruda de la realidad. </a:t>
            </a:r>
          </a:p>
          <a:p>
            <a:pPr>
              <a:buNone/>
            </a:pPr>
            <a:endParaRPr lang="es-ES_tradnl" dirty="0" smtClean="0"/>
          </a:p>
          <a:p>
            <a:endParaRPr lang="es-ES_tradnl" dirty="0" smtClean="0"/>
          </a:p>
          <a:p>
            <a:endParaRPr lang="es-CL" dirty="0"/>
          </a:p>
        </p:txBody>
      </p:sp>
      <p:pic>
        <p:nvPicPr>
          <p:cNvPr id="9218" name="Imagen 2" descr="http://www.poster.net/dali-salvador/dali-salvador-don-quichotte-dulcinea-26324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700808"/>
            <a:ext cx="3476625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172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Una interpretación </a:t>
            </a:r>
            <a:br>
              <a:rPr lang="es-ES_tradnl" dirty="0" smtClean="0"/>
            </a:br>
            <a:r>
              <a:rPr lang="es-ES_tradnl" dirty="0" smtClean="0"/>
              <a:t>Rabino Daniel Ben </a:t>
            </a:r>
            <a:r>
              <a:rPr lang="es-ES_tradnl" dirty="0" err="1" smtClean="0"/>
              <a:t>Itzrak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147248" cy="4997152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es-CL" dirty="0"/>
              <a:t>El relato de la quema de la biblioteca del ingenioso hidalgo que aparece en el capítulo 6 de la Primera Parte merece especial interés. Cervantes nos está recordando una costumbre de la época y es la de quemar las copias del Talmud que eran incautadas a los marranos. </a:t>
            </a:r>
          </a:p>
          <a:p>
            <a:pPr marL="0" indent="0" algn="just">
              <a:buNone/>
            </a:pPr>
            <a:r>
              <a:rPr lang="es-CL" dirty="0"/>
              <a:t>Que uno de los asistentes a la quema sea precisamente un barbero no deja de ser curioso, y eso por dos cosas. Es harto probable que, acudiendo a la figura del barbero, Cervantes nos esté diciendo que aquellos que quemaban las copias del Talmud no eran sino bárbaros. Por otra parte, en hebreo “barbero” se dice </a:t>
            </a:r>
            <a:r>
              <a:rPr lang="es-CL" dirty="0" err="1"/>
              <a:t>Sapar</a:t>
            </a:r>
            <a:r>
              <a:rPr lang="es-CL" dirty="0"/>
              <a:t>, que se escribe igual que </a:t>
            </a:r>
            <a:r>
              <a:rPr lang="es-CL" dirty="0" err="1"/>
              <a:t>Sefer</a:t>
            </a:r>
            <a:r>
              <a:rPr lang="es-CL" dirty="0"/>
              <a:t>, “libro”. </a:t>
            </a:r>
          </a:p>
          <a:p>
            <a:pPr marL="0" indent="0" algn="just">
              <a:buNone/>
            </a:pPr>
            <a:r>
              <a:rPr lang="es-CL" dirty="0"/>
              <a:t>En el “donoso y grande escrutinio que el cura y el barbero hicieron en la librería de nuestro ingenioso hidalgo” se quema un libro que el barbero llama </a:t>
            </a:r>
            <a:r>
              <a:rPr lang="es-CL" dirty="0" err="1"/>
              <a:t>Florismarte</a:t>
            </a:r>
            <a:r>
              <a:rPr lang="es-CL" dirty="0"/>
              <a:t> de </a:t>
            </a:r>
            <a:r>
              <a:rPr lang="es-CL" dirty="0" err="1"/>
              <a:t>Hircania</a:t>
            </a:r>
            <a:r>
              <a:rPr lang="es-CL" dirty="0"/>
              <a:t>, cuando en realidad se llamaba </a:t>
            </a:r>
            <a:r>
              <a:rPr lang="es-CL" dirty="0" err="1"/>
              <a:t>Felixmarte</a:t>
            </a:r>
            <a:r>
              <a:rPr lang="es-CL" dirty="0"/>
              <a:t> de </a:t>
            </a:r>
            <a:r>
              <a:rPr lang="es-CL" dirty="0" err="1"/>
              <a:t>Hircania</a:t>
            </a:r>
            <a:r>
              <a:rPr lang="es-CL" dirty="0"/>
              <a:t>. </a:t>
            </a:r>
            <a:r>
              <a:rPr lang="es-CL" dirty="0" err="1"/>
              <a:t>Hircania</a:t>
            </a:r>
            <a:r>
              <a:rPr lang="es-CL" dirty="0"/>
              <a:t>, nos dicen los comentaristas, era una región del Asia Menor cuyos habitantes y animales se caracterizaban por su crueldad, pero en realidad me temo que a Cervantes le importaba muy poco el Asia Menor: está aludiendo a un personaje que aparece menudo en el Talmud: Rabí Eliécer ben Hircanos, llamado “el inflexible guardián de la Tradición”, por lo que es comparado en el tratado talmúdico de </a:t>
            </a:r>
            <a:r>
              <a:rPr lang="es-CL" dirty="0" err="1"/>
              <a:t>Avoth</a:t>
            </a:r>
            <a:r>
              <a:rPr lang="es-CL" dirty="0"/>
              <a:t> con una cisterna, o sea alguien que retiene todas las enseñanzas que recibe. </a:t>
            </a:r>
          </a:p>
        </p:txBody>
      </p:sp>
    </p:spTree>
    <p:extLst>
      <p:ext uri="{BB962C8B-B14F-4D97-AF65-F5344CB8AC3E}">
        <p14:creationId xmlns:p14="http://schemas.microsoft.com/office/powerpoint/2010/main" val="2842585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¿Por qué es importante el Quijote?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628800"/>
            <a:ext cx="4978896" cy="4525963"/>
          </a:xfrm>
        </p:spPr>
        <p:txBody>
          <a:bodyPr>
            <a:normAutofit fontScale="92500" lnSpcReduction="10000"/>
          </a:bodyPr>
          <a:lstStyle/>
          <a:p>
            <a:r>
              <a:rPr lang="es-ES_tradnl" dirty="0" smtClean="0"/>
              <a:t>Es lo que se denomina un «clásico» de la literatura</a:t>
            </a:r>
          </a:p>
          <a:p>
            <a:r>
              <a:rPr lang="es-ES_tradnl" dirty="0" smtClean="0"/>
              <a:t>Representa valores humanos</a:t>
            </a:r>
          </a:p>
          <a:p>
            <a:r>
              <a:rPr lang="es-ES_tradnl" dirty="0" smtClean="0"/>
              <a:t>Es un arquetipo humano (representa al hombre de todos los tiempos)</a:t>
            </a:r>
          </a:p>
          <a:p>
            <a:r>
              <a:rPr lang="es-ES_tradnl" dirty="0" smtClean="0"/>
              <a:t>Es la primera «novela» tal y como conocemos actualmente</a:t>
            </a:r>
            <a:endParaRPr lang="es-CL" dirty="0"/>
          </a:p>
        </p:txBody>
      </p:sp>
      <p:pic>
        <p:nvPicPr>
          <p:cNvPr id="4" name="Imagen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06" b="98598" l="333" r="970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225" y="980728"/>
            <a:ext cx="3660775" cy="54340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8787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2" descr="C:\Documents and Settings\nice\Desktop\QUIJOTE\powepoint\forsialtro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5" y="714356"/>
            <a:ext cx="5286412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Documents and Settings\nice\Desktop\QUIJOTE\powepoint\dquijoteFINAL.jpg"/>
          <p:cNvPicPr>
            <a:picLocks noChangeAspect="1" noChangeArrowheads="1"/>
          </p:cNvPicPr>
          <p:nvPr/>
        </p:nvPicPr>
        <p:blipFill>
          <a:blip r:embed="rId3">
            <a:lum bright="20000"/>
          </a:blip>
          <a:srcRect/>
          <a:stretch>
            <a:fillRect/>
          </a:stretch>
        </p:blipFill>
        <p:spPr bwMode="auto">
          <a:xfrm>
            <a:off x="5715000" y="1524000"/>
            <a:ext cx="28575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Presentación</a:t>
            </a:r>
            <a:endParaRPr lang="es-CL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571472" y="3071810"/>
            <a:ext cx="4978896" cy="1400172"/>
          </a:xfrm>
        </p:spPr>
        <p:txBody>
          <a:bodyPr>
            <a:normAutofit/>
          </a:bodyPr>
          <a:lstStyle/>
          <a:p>
            <a:pPr algn="ctr"/>
            <a:r>
              <a:rPr lang="es-MX" dirty="0" smtClean="0">
                <a:hlinkClick r:id="rId3" action="ppaction://hlinkfile"/>
              </a:rPr>
              <a:t>Don Quijote y los molinos</a:t>
            </a:r>
            <a:endParaRPr lang="es-ES" dirty="0"/>
          </a:p>
        </p:txBody>
      </p:sp>
      <p:pic>
        <p:nvPicPr>
          <p:cNvPr id="4" name="Imagen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06" b="98598" l="333" r="970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692696"/>
            <a:ext cx="3660775" cy="54340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6357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El Libro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484784"/>
            <a:ext cx="5122912" cy="4997152"/>
          </a:xfrm>
        </p:spPr>
        <p:txBody>
          <a:bodyPr>
            <a:noAutofit/>
          </a:bodyPr>
          <a:lstStyle/>
          <a:p>
            <a:pPr algn="just"/>
            <a:r>
              <a:rPr lang="es-CL" sz="2400" dirty="0" smtClean="0"/>
              <a:t>La </a:t>
            </a:r>
            <a:r>
              <a:rPr lang="es-CL" sz="2400" dirty="0"/>
              <a:t>primera parte de la novela, dedicada al Duque de Béjar, se publicó en 1605, con el título de El ingenioso hidalgo Don Quijote de la Mancha, y la segunda y última, dedicada al Conde de Lemos, apareció en 1615 como El ingenioso caballero Don Quijote de la Mancha</a:t>
            </a:r>
            <a:r>
              <a:rPr lang="es-CL" sz="2400" dirty="0" smtClean="0"/>
              <a:t>.</a:t>
            </a:r>
          </a:p>
          <a:p>
            <a:pPr algn="just"/>
            <a:r>
              <a:rPr lang="es-CL" sz="2400" dirty="0" smtClean="0"/>
              <a:t>La </a:t>
            </a:r>
            <a:r>
              <a:rPr lang="es-CL" sz="2400" dirty="0"/>
              <a:t>Real Academia Española (RAE) publicó en 1780 una edición del </a:t>
            </a:r>
            <a:r>
              <a:rPr lang="es-CL" sz="2400" dirty="0" smtClean="0"/>
              <a:t>Quijote.</a:t>
            </a:r>
            <a:endParaRPr lang="es-CL" sz="2400" dirty="0"/>
          </a:p>
        </p:txBody>
      </p:sp>
      <p:pic>
        <p:nvPicPr>
          <p:cNvPr id="4" name="Imagen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06" b="98598" l="333" r="970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76672"/>
            <a:ext cx="3660775" cy="54340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2230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Primera Parte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329642" cy="4525963"/>
          </a:xfrm>
        </p:spPr>
        <p:txBody>
          <a:bodyPr>
            <a:normAutofit fontScale="70000" lnSpcReduction="20000"/>
          </a:bodyPr>
          <a:lstStyle/>
          <a:p>
            <a:r>
              <a:rPr lang="es-CL" dirty="0" smtClean="0"/>
              <a:t> Acción principal: Las aventuras de Don Quijote. A partir de su segunda salida se unen sus aventuras con las de su escudero.</a:t>
            </a:r>
          </a:p>
          <a:p>
            <a:r>
              <a:rPr lang="es-CL" dirty="0" smtClean="0"/>
              <a:t>Autor: Ficticio, árabe. </a:t>
            </a:r>
            <a:r>
              <a:rPr lang="es-CL" dirty="0" err="1" smtClean="0"/>
              <a:t>Cide</a:t>
            </a:r>
            <a:r>
              <a:rPr lang="es-CL" dirty="0" smtClean="0"/>
              <a:t> </a:t>
            </a:r>
            <a:r>
              <a:rPr lang="es-CL" dirty="0" err="1" smtClean="0"/>
              <a:t>Hamenete</a:t>
            </a:r>
            <a:r>
              <a:rPr lang="es-CL" dirty="0" smtClean="0"/>
              <a:t>. Su traducción es recogida por </a:t>
            </a:r>
            <a:r>
              <a:rPr lang="es-ES" dirty="0" smtClean="0"/>
              <a:t>Cervantes.</a:t>
            </a:r>
          </a:p>
          <a:p>
            <a:r>
              <a:rPr lang="es-CL" dirty="0" smtClean="0"/>
              <a:t>Las historias secundarias se unen al eje principal en dos niveles:</a:t>
            </a:r>
          </a:p>
          <a:p>
            <a:r>
              <a:rPr lang="es-CL" dirty="0" smtClean="0"/>
              <a:t>a) Los personajes participan del nivel de realidad de la historia principal.</a:t>
            </a:r>
          </a:p>
          <a:p>
            <a:pPr>
              <a:buNone/>
            </a:pPr>
            <a:r>
              <a:rPr lang="es-CL" dirty="0" smtClean="0"/>
              <a:t>      b)Una ficción dentro de la ficción del Quijote es el " Curioso Impertinente"</a:t>
            </a:r>
          </a:p>
          <a:p>
            <a:r>
              <a:rPr lang="es-CL" dirty="0" smtClean="0"/>
              <a:t> Su concepción se conoce muy poco ( Se admite que fue escrita en la </a:t>
            </a:r>
            <a:r>
              <a:rPr lang="es-ES" dirty="0" smtClean="0"/>
              <a:t>cárcel).</a:t>
            </a:r>
          </a:p>
          <a:p>
            <a:r>
              <a:rPr lang="es-ES" dirty="0" smtClean="0"/>
              <a:t> Consta de 52 capítulos.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La intención del autor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6472254" cy="4525963"/>
          </a:xfrm>
        </p:spPr>
        <p:txBody>
          <a:bodyPr>
            <a:normAutofit fontScale="92500" lnSpcReduction="20000"/>
          </a:bodyPr>
          <a:lstStyle/>
          <a:p>
            <a:r>
              <a:rPr lang="es-CL" dirty="0" smtClean="0"/>
              <a:t>Se encuentra expresado en el prólogo de la primera parte, según las palabras de su autor".. esta vuestra escritura no mira más que a deshacer la autoridad y cabida en el mundo y en el vulgo tienen los libros de </a:t>
            </a:r>
            <a:r>
              <a:rPr lang="es-ES" dirty="0" smtClean="0"/>
              <a:t>caballerías.."</a:t>
            </a:r>
          </a:p>
          <a:p>
            <a:r>
              <a:rPr lang="es-CL" dirty="0" smtClean="0"/>
              <a:t>Desprestigio que se debe a la inverosimilitud de estos libros, opuesto a los </a:t>
            </a:r>
            <a:r>
              <a:rPr lang="es-ES" dirty="0" smtClean="0"/>
              <a:t>ideales barrocos y </a:t>
            </a:r>
            <a:r>
              <a:rPr lang="es-ES" dirty="0" err="1" smtClean="0"/>
              <a:t>contrarreformistas</a:t>
            </a:r>
            <a:r>
              <a:rPr lang="es-ES" dirty="0" smtClean="0"/>
              <a:t>.</a:t>
            </a:r>
            <a:endParaRPr lang="es-ES" dirty="0"/>
          </a:p>
        </p:txBody>
      </p:sp>
      <p:pic>
        <p:nvPicPr>
          <p:cNvPr id="4" name="Picture 2" descr="Don Quijote De La Manch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78" y="1428736"/>
            <a:ext cx="2071702" cy="4071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El Autor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es-ES_tradnl" dirty="0" smtClean="0"/>
              <a:t>Miguel de Cervantes y Saavedra era un soldado español, se</a:t>
            </a:r>
            <a:r>
              <a:rPr lang="es-CL" dirty="0"/>
              <a:t> supone que nació el 29 de septiembre de1547 en Alcalá de Henares y murió el 22 de abril de 1616 en Madrid,</a:t>
            </a:r>
            <a:r>
              <a:rPr lang="es-ES_tradnl" dirty="0" smtClean="0"/>
              <a:t> peleó en la batalla de Lepanto, donde perdió un brazo (o al menos la movilidad de él) y estuvo en cautivo en Argel por cerca de cinco años.(El Manco de Lepanto)</a:t>
            </a:r>
          </a:p>
        </p:txBody>
      </p:sp>
      <p:pic>
        <p:nvPicPr>
          <p:cNvPr id="5" name="Picture 1032" descr="C:\Documents and Settings\nice\Desktop\QUIJOTE\powepoint\cervantes184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1857364"/>
            <a:ext cx="3084513" cy="39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14321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Contexto de escritura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6543692" cy="4525963"/>
          </a:xfrm>
        </p:spPr>
        <p:txBody>
          <a:bodyPr>
            <a:normAutofit fontScale="92500" lnSpcReduction="20000"/>
          </a:bodyPr>
          <a:lstStyle/>
          <a:p>
            <a:pPr algn="just">
              <a:spcBef>
                <a:spcPct val="50000"/>
              </a:spcBef>
            </a:pPr>
            <a:r>
              <a:rPr lang="es-ES_tradnl" sz="2400" dirty="0" smtClean="0">
                <a:latin typeface="Tahoma" pitchFamily="34" charset="0"/>
                <a:cs typeface="Times New Roman" charset="0"/>
              </a:rPr>
              <a:t>La España de Cervantes estaba en una profunda crisis, pero al mismo tiempo fue un momento espectacular para el desarrollo de todas las artes.</a:t>
            </a:r>
          </a:p>
          <a:p>
            <a:pPr algn="just">
              <a:spcBef>
                <a:spcPct val="50000"/>
              </a:spcBef>
            </a:pPr>
            <a:r>
              <a:rPr lang="es-ES_tradnl" sz="2400" dirty="0" smtClean="0">
                <a:latin typeface="Tahoma" pitchFamily="34" charset="0"/>
                <a:cs typeface="Times New Roman" charset="0"/>
              </a:rPr>
              <a:t>Expulsión de los moros.</a:t>
            </a:r>
          </a:p>
          <a:p>
            <a:pPr algn="just">
              <a:spcBef>
                <a:spcPct val="50000"/>
              </a:spcBef>
            </a:pPr>
            <a:r>
              <a:rPr lang="es-ES_tradnl" sz="2400" dirty="0" smtClean="0">
                <a:latin typeface="Tahoma" pitchFamily="34" charset="0"/>
                <a:cs typeface="Times New Roman" charset="0"/>
              </a:rPr>
              <a:t>Reforma y debilitamiento de la Iglesia.</a:t>
            </a:r>
          </a:p>
          <a:p>
            <a:pPr algn="just">
              <a:spcBef>
                <a:spcPct val="50000"/>
              </a:spcBef>
            </a:pPr>
            <a:r>
              <a:rPr lang="es-ES_tradnl" sz="2400" dirty="0" smtClean="0">
                <a:latin typeface="Tahoma" pitchFamily="34" charset="0"/>
                <a:cs typeface="Times New Roman" charset="0"/>
              </a:rPr>
              <a:t>Empobrecimiento de la sociedad.</a:t>
            </a:r>
          </a:p>
          <a:p>
            <a:pPr algn="just">
              <a:spcBef>
                <a:spcPct val="50000"/>
              </a:spcBef>
            </a:pPr>
            <a:r>
              <a:rPr lang="es-ES_tradnl" sz="2400" dirty="0" smtClean="0">
                <a:latin typeface="Tahoma" pitchFamily="34" charset="0"/>
                <a:cs typeface="Times New Roman" charset="0"/>
              </a:rPr>
              <a:t>Emigración a América de los jóvenes españoles.</a:t>
            </a:r>
          </a:p>
          <a:p>
            <a:pPr algn="just">
              <a:spcBef>
                <a:spcPct val="50000"/>
              </a:spcBef>
            </a:pPr>
            <a:r>
              <a:rPr lang="es-ES_tradnl" sz="2400" dirty="0" smtClean="0">
                <a:latin typeface="Tahoma" pitchFamily="34" charset="0"/>
                <a:cs typeface="Times New Roman" charset="0"/>
              </a:rPr>
              <a:t>Derrota de la Armada Invencible.</a:t>
            </a:r>
          </a:p>
          <a:p>
            <a:pPr algn="just">
              <a:spcBef>
                <a:spcPct val="50000"/>
              </a:spcBef>
            </a:pPr>
            <a:r>
              <a:rPr lang="es-ES_tradnl" sz="2400" dirty="0" smtClean="0">
                <a:latin typeface="Tahoma" pitchFamily="34" charset="0"/>
                <a:cs typeface="Times New Roman" charset="0"/>
              </a:rPr>
              <a:t>Revolución protestante.</a:t>
            </a:r>
          </a:p>
          <a:p>
            <a:pPr algn="just">
              <a:spcBef>
                <a:spcPct val="50000"/>
              </a:spcBef>
            </a:pPr>
            <a:r>
              <a:rPr lang="es-ES_tradnl" sz="2400" dirty="0" smtClean="0">
                <a:latin typeface="Tahoma" pitchFamily="34" charset="0"/>
                <a:cs typeface="Times New Roman" charset="0"/>
              </a:rPr>
              <a:t>Países celosos del poder de España.</a:t>
            </a:r>
          </a:p>
          <a:p>
            <a:pPr algn="just">
              <a:spcBef>
                <a:spcPct val="50000"/>
              </a:spcBef>
            </a:pPr>
            <a:endParaRPr lang="es-ES_tradnl" dirty="0" smtClean="0">
              <a:latin typeface="Tahoma" pitchFamily="34" charset="0"/>
              <a:cs typeface="Times New Roman" charset="0"/>
            </a:endParaRPr>
          </a:p>
          <a:p>
            <a:pPr algn="just">
              <a:spcBef>
                <a:spcPct val="50000"/>
              </a:spcBef>
            </a:pPr>
            <a:endParaRPr lang="es-ES_tradnl" dirty="0" smtClean="0">
              <a:latin typeface="Tahoma" pitchFamily="34" charset="0"/>
              <a:cs typeface="Times New Roman" charset="0"/>
            </a:endParaRPr>
          </a:p>
          <a:p>
            <a:pPr algn="just">
              <a:spcBef>
                <a:spcPct val="50000"/>
              </a:spcBef>
            </a:pPr>
            <a:endParaRPr lang="es-ES_tradnl" dirty="0" smtClean="0">
              <a:latin typeface="Tahoma" pitchFamily="34" charset="0"/>
              <a:cs typeface="Times New Roman" charset="0"/>
            </a:endParaRPr>
          </a:p>
          <a:p>
            <a:pPr algn="just">
              <a:spcBef>
                <a:spcPct val="50000"/>
              </a:spcBef>
            </a:pPr>
            <a:endParaRPr lang="es-ES_tradnl" dirty="0" smtClean="0">
              <a:latin typeface="Tahoma" pitchFamily="34" charset="0"/>
            </a:endParaRPr>
          </a:p>
          <a:p>
            <a:endParaRPr lang="es-ES" dirty="0"/>
          </a:p>
        </p:txBody>
      </p:sp>
      <p:pic>
        <p:nvPicPr>
          <p:cNvPr id="4" name="Picture 2" descr="Don Quijote De La Manch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72330" y="1428736"/>
            <a:ext cx="1785950" cy="4071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La obra reflejo de la sociedad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5829312" cy="4525963"/>
          </a:xfrm>
        </p:spPr>
        <p:txBody>
          <a:bodyPr>
            <a:normAutofit fontScale="85000" lnSpcReduction="20000"/>
          </a:bodyPr>
          <a:lstStyle/>
          <a:p>
            <a:r>
              <a:rPr lang="es-CL" dirty="0" smtClean="0"/>
              <a:t>El texto, ofrece un panorama de la sociedad española en su transición de los siglos XII al XVII, con personajes de clases sociales, oficios, profesiones , costumbres y creencias populares variadas. </a:t>
            </a:r>
          </a:p>
          <a:p>
            <a:r>
              <a:rPr lang="es-CL" dirty="0" smtClean="0"/>
              <a:t>Los dos personajes principales son Don Quijote y Sancho Panza son figuras complementarias, no opuestas. Muestran la complejidad de la persona, materialista e idealista a la vez. </a:t>
            </a:r>
            <a:endParaRPr lang="es-ES" dirty="0"/>
          </a:p>
        </p:txBody>
      </p:sp>
      <p:pic>
        <p:nvPicPr>
          <p:cNvPr id="4" name="Imagen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206" b="98598" l="333" r="970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22" y="692696"/>
            <a:ext cx="3023533" cy="54340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YamatoPainting">
  <a:themeElements>
    <a:clrScheme name="Personalizado 3">
      <a:dk1>
        <a:sysClr val="windowText" lastClr="000000"/>
      </a:dk1>
      <a:lt1>
        <a:sysClr val="window" lastClr="FFFFFF"/>
      </a:lt1>
      <a:dk2>
        <a:srgbClr val="3F2D32"/>
      </a:dk2>
      <a:lt2>
        <a:srgbClr val="C70000"/>
      </a:lt2>
      <a:accent1>
        <a:srgbClr val="C24400"/>
      </a:accent1>
      <a:accent2>
        <a:srgbClr val="3F7228"/>
      </a:accent2>
      <a:accent3>
        <a:srgbClr val="516086"/>
      </a:accent3>
      <a:accent4>
        <a:srgbClr val="956A86"/>
      </a:accent4>
      <a:accent5>
        <a:srgbClr val="E87981"/>
      </a:accent5>
      <a:accent6>
        <a:srgbClr val="8D8628"/>
      </a:accent6>
      <a:hlink>
        <a:srgbClr val="0000FF"/>
      </a:hlink>
      <a:folHlink>
        <a:srgbClr val="800080"/>
      </a:folHlink>
    </a:clrScheme>
    <a:fontScheme name="Lengua Latina">
      <a:majorFont>
        <a:latin typeface="Trajan Pro"/>
        <a:ea typeface=""/>
        <a:cs typeface=""/>
      </a:majorFont>
      <a:minorFont>
        <a:latin typeface="Calisto MT"/>
        <a:ea typeface=""/>
        <a:cs typeface=""/>
      </a:minorFont>
    </a:fontScheme>
    <a:fmtScheme name="Yamato Painting">
      <a: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tint val="100000"/>
              </a:schemeClr>
            </a:gs>
            <a:gs pos="100000">
              <a:schemeClr val="phClr">
                <a:tint val="100000"/>
                <a:shade val="20000"/>
              </a:schemeClr>
            </a:gs>
          </a:gsLst>
          <a:lin ang="5400000" scaled="1"/>
        </a:gradFill>
        <a:blipFill>
          <a:blip xmlns:r="http://schemas.openxmlformats.org/officeDocument/2006/relationships" r:embed="rId1">
            <a:duotone>
              <a:srgbClr val="000000"/>
              <a:schemeClr val="phClr">
                <a:tint val="100000"/>
              </a:schemeClr>
            </a:duotone>
          </a:blip>
          <a:tile tx="0" ty="0" sx="35000" sy="35000" flip="none" algn="tl"/>
        </a:blipFill>
      </a:fillStyleLst>
      <a:lnStyleLst>
        <a:ln w="9525" cap="flat" cmpd="sng" algn="ctr">
          <a:solidFill>
            <a:schemeClr val="phClr">
              <a:alpha val="60000"/>
            </a:schemeClr>
          </a:solidFill>
          <a:prstDash val="solid"/>
        </a:ln>
        <a:ln w="19525" cap="flat" cmpd="sng" algn="ctr">
          <a:solidFill>
            <a:schemeClr val="phClr">
              <a:alpha val="90000"/>
            </a:schemeClr>
          </a:solidFill>
          <a:prstDash val="solid"/>
        </a:ln>
        <a:ln w="38100" cap="flat" cmpd="sng" algn="ctr">
          <a:solidFill>
            <a:schemeClr val="phClr">
              <a:alpha val="100000"/>
            </a:schemeClr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  <a:scene3d>
            <a:camera prst="orthographicFront"/>
            <a:lightRig rig="soft" dir="tl">
              <a:rot lat="0" lon="0" rev="0"/>
            </a:lightRig>
          </a:scene3d>
          <a:sp3d>
            <a:bevelT prst="angle"/>
            <a:bevelB w="304800" h="44450"/>
            <a:contourClr>
              <a:schemeClr val="phClr">
                <a:shade val="60000"/>
                <a:satMod val="110000"/>
              </a:schemeClr>
            </a:contourClr>
          </a:sp3d>
        </a:effectStyle>
        <a:effectStyle>
          <a:effectLst>
            <a:glow rad="51600">
              <a:schemeClr val="phClr">
                <a:alpha val="6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>
            <a:shade val="90000"/>
          </a:schemeClr>
        </a:solidFill>
        <a:blipFill>
          <a:blip xmlns:r="http://schemas.openxmlformats.org/officeDocument/2006/relationships" r:embed="rId2">
            <a:duotone>
              <a:schemeClr val="phClr">
                <a:tint val="100000"/>
                <a:shade val="5000"/>
              </a:schemeClr>
              <a:schemeClr val="phClr">
                <a:shade val="100000"/>
              </a:schemeClr>
            </a:duotone>
          </a:blip>
          <a:tile tx="0" ty="0" sx="120000" sy="120000" flip="xy" algn="t"/>
        </a:blipFill>
        <a:blipFill rotWithShape="0">
          <a:blip xmlns:r="http://schemas.openxmlformats.org/officeDocument/2006/relationships" r:embed="rId3">
            <a:duotone>
              <a:schemeClr val="phClr">
                <a:tint val="100000"/>
                <a:shade val="5000"/>
              </a:schemeClr>
              <a:schemeClr val="phClr">
                <a:shade val="100000"/>
              </a:schemeClr>
            </a:duotone>
          </a:blip>
          <a:srcRect/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7630</TotalTime>
  <Words>1682</Words>
  <Application>Microsoft Office PowerPoint</Application>
  <PresentationFormat>On-screen Show (4:3)</PresentationFormat>
  <Paragraphs>114</Paragraphs>
  <Slides>27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YamatoPainting</vt:lpstr>
      <vt:lpstr>Contextualización de “El Ingenioso Hidalgo Don Quijote la Mancha</vt:lpstr>
      <vt:lpstr>PowerPoint Presentation</vt:lpstr>
      <vt:lpstr>Presentación</vt:lpstr>
      <vt:lpstr>El Libro</vt:lpstr>
      <vt:lpstr>Primera Parte</vt:lpstr>
      <vt:lpstr>La intención del autor</vt:lpstr>
      <vt:lpstr>El Autor</vt:lpstr>
      <vt:lpstr>Contexto de escritura</vt:lpstr>
      <vt:lpstr>La obra reflejo de la sociedad</vt:lpstr>
      <vt:lpstr>Barroco (s XVII)</vt:lpstr>
      <vt:lpstr>Elementos del barroco en el Quijote </vt:lpstr>
      <vt:lpstr>El héroe</vt:lpstr>
      <vt:lpstr>Dualidad en las descripciones de los personajes</vt:lpstr>
      <vt:lpstr>El narrador </vt:lpstr>
      <vt:lpstr>Temas</vt:lpstr>
      <vt:lpstr>  Sátira de las obras de caballería- Novela de anticaballería </vt:lpstr>
      <vt:lpstr>Héroe/ Antihéroe</vt:lpstr>
      <vt:lpstr>Locura/ razón </vt:lpstr>
      <vt:lpstr>Locura/razón </vt:lpstr>
      <vt:lpstr>El tema del viaje </vt:lpstr>
      <vt:lpstr>Burla del amor idealizado</vt:lpstr>
      <vt:lpstr>Curiosidades</vt:lpstr>
      <vt:lpstr>Personajes</vt:lpstr>
      <vt:lpstr>Otros temas </vt:lpstr>
      <vt:lpstr>Una interpretación  Rabino Daniel Ben Itzrak</vt:lpstr>
      <vt:lpstr>¿Por qué es importante el Quijote?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Christian</dc:creator>
  <cp:lastModifiedBy>Mauri, Emma</cp:lastModifiedBy>
  <cp:revision>37</cp:revision>
  <dcterms:created xsi:type="dcterms:W3CDTF">2010-08-15T23:23:55Z</dcterms:created>
  <dcterms:modified xsi:type="dcterms:W3CDTF">2014-11-03T14:49:59Z</dcterms:modified>
</cp:coreProperties>
</file>