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2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4660"/>
  </p:normalViewPr>
  <p:slideViewPr>
    <p:cSldViewPr>
      <p:cViewPr varScale="1">
        <p:scale>
          <a:sx n="86" d="100"/>
          <a:sy n="86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07237-5FB0-44D6-8D90-2735E5BF36C3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EB4E9-B1B2-4881-BD00-67E3B0AAB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4E9-B1B2-4881-BD00-67E3B0AAB56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A79B54-104F-4CDC-9967-FFFF025B2156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E407F0-E098-44F5-9A20-6C81F0398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vert="horz">
            <a:normAutofit fontScale="90000"/>
          </a:bodyPr>
          <a:lstStyle/>
          <a:p>
            <a:r>
              <a:rPr lang="es-ES_tradnl" smtClean="0"/>
              <a:t/>
            </a:r>
            <a:br>
              <a:rPr lang="es-ES_tradnl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La noche boca arriba</a:t>
            </a:r>
            <a:endParaRPr lang="es-ES_tradnl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Julio Cortázar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Temas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/>
          <a:lstStyle/>
          <a:p>
            <a:r>
              <a:rPr lang="es-ES_tradnl" dirty="0" smtClean="0"/>
              <a:t>¿Que es la realidad?  No hay sola una realidad.</a:t>
            </a:r>
          </a:p>
          <a:p>
            <a:r>
              <a:rPr lang="es-ES_tradnl" dirty="0" smtClean="0"/>
              <a:t>El</a:t>
            </a:r>
            <a:r>
              <a:rPr lang="es-ES_tradnl" dirty="0" smtClean="0"/>
              <a:t> </a:t>
            </a:r>
            <a:r>
              <a:rPr lang="es-ES_tradnl" dirty="0" smtClean="0"/>
              <a:t>movimiento entre la realidad y los sueños.</a:t>
            </a:r>
          </a:p>
          <a:p>
            <a:pPr lvl="1"/>
            <a:r>
              <a:rPr lang="es-ES_tradnl" dirty="0" smtClean="0"/>
              <a:t>Hay múltiples planos pero son similares</a:t>
            </a:r>
          </a:p>
          <a:p>
            <a:pPr lvl="1"/>
            <a:r>
              <a:rPr lang="es-ES_tradnl" dirty="0" smtClean="0"/>
              <a:t>Existencialismo</a:t>
            </a:r>
          </a:p>
          <a:p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2050" name="Picture 2" descr="cortaz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352800" cy="4777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Julio Cortázar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 </a:t>
            </a:r>
            <a:r>
              <a:rPr lang="es-ES_tradnl" dirty="0"/>
              <a:t>N</a:t>
            </a:r>
            <a:r>
              <a:rPr lang="es-ES_tradnl" dirty="0" smtClean="0"/>
              <a:t>ació </a:t>
            </a:r>
            <a:r>
              <a:rPr lang="es-ES_tradnl" dirty="0" smtClean="0"/>
              <a:t>en Bruselas, Bélgica en 1914 </a:t>
            </a:r>
            <a:r>
              <a:rPr lang="es-ES_tradnl" dirty="0" smtClean="0"/>
              <a:t>de </a:t>
            </a:r>
            <a:r>
              <a:rPr lang="es-ES_tradnl" dirty="0" smtClean="0"/>
              <a:t>una familia argentina.</a:t>
            </a:r>
          </a:p>
          <a:p>
            <a:r>
              <a:rPr lang="es-ES_tradnl" dirty="0" smtClean="0"/>
              <a:t>Volvió a Argentina con su familia y obtuvo el título de maestro.</a:t>
            </a:r>
          </a:p>
          <a:p>
            <a:r>
              <a:rPr lang="es-ES_tradnl" dirty="0" smtClean="0"/>
              <a:t>Participó activamente </a:t>
            </a:r>
            <a:r>
              <a:rPr lang="es-ES_tradnl" dirty="0" smtClean="0"/>
              <a:t>en</a:t>
            </a:r>
            <a:r>
              <a:rPr lang="es-ES_tradnl" dirty="0" smtClean="0"/>
              <a:t>  </a:t>
            </a:r>
            <a:r>
              <a:rPr lang="es-ES_tradnl" dirty="0" smtClean="0"/>
              <a:t>asuntos políticos de Latinoamérica, y siempre apoyó las causas sociales.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s-ES_tradnl" dirty="0"/>
          </a:p>
        </p:txBody>
      </p:sp>
      <p:pic>
        <p:nvPicPr>
          <p:cNvPr id="6146" name="Picture 2" descr="http://www.patriagrande.net/argentina/julio.cortazar/julio.cortaz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7505" y="2362200"/>
            <a:ext cx="427789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Sus obras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La obra más famosa es Rayuela (1963)</a:t>
            </a:r>
          </a:p>
          <a:p>
            <a:r>
              <a:rPr lang="es-ES_tradnl" dirty="0" smtClean="0"/>
              <a:t>Otros cuentos celebrados incluyen “Final </a:t>
            </a:r>
            <a:r>
              <a:rPr lang="es-ES_tradnl" dirty="0" smtClean="0"/>
              <a:t>del </a:t>
            </a:r>
            <a:r>
              <a:rPr lang="es-ES_tradnl" dirty="0" smtClean="0"/>
              <a:t>juego”, “Las armas secretas” </a:t>
            </a:r>
            <a:r>
              <a:rPr lang="es-ES_tradnl" dirty="0" smtClean="0"/>
              <a:t>e </a:t>
            </a:r>
            <a:r>
              <a:rPr lang="es-ES_tradnl" dirty="0" smtClean="0"/>
              <a:t>“Historias de </a:t>
            </a:r>
            <a:r>
              <a:rPr lang="es-ES_tradnl" dirty="0" err="1" smtClean="0"/>
              <a:t>cronopios</a:t>
            </a:r>
            <a:r>
              <a:rPr lang="es-ES_tradnl" dirty="0" smtClean="0"/>
              <a:t> y famas”</a:t>
            </a:r>
          </a:p>
          <a:p>
            <a:r>
              <a:rPr lang="es-ES_tradnl" dirty="0" smtClean="0"/>
              <a:t>Sus obras fueron influidas por el absurdo y las formas subconscientes e irracionales de la existencia humana.</a:t>
            </a:r>
          </a:p>
          <a:p>
            <a:r>
              <a:rPr lang="es-ES_tradnl" dirty="0" smtClean="0"/>
              <a:t>En particular, rompe con los conceptos cronológicos del tiempo, </a:t>
            </a:r>
            <a:r>
              <a:rPr lang="es-ES_tradnl" dirty="0" smtClean="0">
                <a:solidFill>
                  <a:srgbClr val="FF0000"/>
                </a:solidFill>
              </a:rPr>
              <a:t>mezcla </a:t>
            </a:r>
            <a:r>
              <a:rPr lang="es-ES_tradnl" dirty="0" smtClean="0">
                <a:solidFill>
                  <a:srgbClr val="FF0000"/>
                </a:solidFill>
              </a:rPr>
              <a:t>lo </a:t>
            </a:r>
            <a:r>
              <a:rPr lang="es-ES_tradnl" dirty="0" smtClean="0">
                <a:solidFill>
                  <a:srgbClr val="FF0000"/>
                </a:solidFill>
              </a:rPr>
              <a:t>real con lo ficticio y la vida con los sueños.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Los aspectos importantes del cuento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S</a:t>
            </a:r>
            <a:r>
              <a:rPr lang="es-ES_tradnl" dirty="0" smtClean="0"/>
              <a:t>urrealista</a:t>
            </a:r>
            <a:endParaRPr lang="es-ES_tradnl" dirty="0" smtClean="0"/>
          </a:p>
          <a:p>
            <a:pPr lvl="1"/>
            <a:r>
              <a:rPr lang="es-ES_tradnl" dirty="0" smtClean="0"/>
              <a:t>Composiciones que destacan imágenes imprevistas, </a:t>
            </a:r>
            <a:r>
              <a:rPr lang="es-ES_tradnl" dirty="0" smtClean="0">
                <a:solidFill>
                  <a:srgbClr val="FF0000"/>
                </a:solidFill>
              </a:rPr>
              <a:t>desordenadas y aparentemente incongruentes</a:t>
            </a:r>
            <a:r>
              <a:rPr lang="es-ES_tradnl" dirty="0" smtClean="0"/>
              <a:t>, al estilo de la casual sucesión de hechos y memorias propia de los sueños (Aproximaciones, 453)</a:t>
            </a:r>
          </a:p>
          <a:p>
            <a:pPr lvl="1"/>
            <a:r>
              <a:rPr lang="es-ES_tradnl" dirty="0" smtClean="0"/>
              <a:t>Los aspectos subconscientes y abstractos</a:t>
            </a:r>
          </a:p>
          <a:p>
            <a:r>
              <a:rPr lang="es-ES_tradnl" dirty="0" smtClean="0"/>
              <a:t>Los </a:t>
            </a:r>
            <a:r>
              <a:rPr lang="es-ES_tradnl" dirty="0" smtClean="0"/>
              <a:t>neologismos (</a:t>
            </a:r>
            <a:r>
              <a:rPr lang="es-ES" dirty="0"/>
              <a:t>Palabra o expresión de nueva creación en una </a:t>
            </a:r>
            <a:r>
              <a:rPr lang="es-ES" dirty="0" smtClean="0"/>
              <a:t>lengua)</a:t>
            </a:r>
            <a:endParaRPr lang="es-ES_tradnl" dirty="0" smtClean="0"/>
          </a:p>
          <a:p>
            <a:pPr lvl="1"/>
            <a:r>
              <a:rPr lang="es-ES_tradnl" dirty="0" smtClean="0"/>
              <a:t>Palabras </a:t>
            </a:r>
            <a:r>
              <a:rPr lang="es-ES_tradnl" dirty="0" smtClean="0"/>
              <a:t>inventadas </a:t>
            </a:r>
            <a:r>
              <a:rPr lang="es-ES_tradnl" dirty="0" smtClean="0"/>
              <a:t>por el autor.</a:t>
            </a:r>
          </a:p>
          <a:p>
            <a:pPr lvl="1"/>
            <a:r>
              <a:rPr lang="es-ES_tradnl" dirty="0" smtClean="0"/>
              <a:t>Ejemplo: </a:t>
            </a:r>
            <a:r>
              <a:rPr lang="es-ES_tradnl" dirty="0" err="1" smtClean="0">
                <a:solidFill>
                  <a:srgbClr val="FF0000"/>
                </a:solidFill>
              </a:rPr>
              <a:t>móteca</a:t>
            </a:r>
            <a:endParaRPr lang="es-ES_tradn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aztecas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Las personas indígenas que vivían en el centro de México entre los siglos </a:t>
            </a:r>
            <a:r>
              <a:rPr lang="es-ES_tradnl" dirty="0" smtClean="0"/>
              <a:t>XIV</a:t>
            </a:r>
            <a:r>
              <a:rPr lang="es-ES_tradnl" dirty="0" smtClean="0"/>
              <a:t>, XV </a:t>
            </a:r>
            <a:r>
              <a:rPr lang="es-ES_tradnl" dirty="0" smtClean="0"/>
              <a:t>y </a:t>
            </a:r>
            <a:r>
              <a:rPr lang="es-ES_tradnl" dirty="0" smtClean="0"/>
              <a:t>XVI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dirty="0" smtClean="0"/>
              <a:t>Participaron en los sacrificios de seres humanos (por causas mitológicas/religiosas).</a:t>
            </a:r>
          </a:p>
          <a:p>
            <a:pPr lvl="1"/>
            <a:r>
              <a:rPr lang="es-ES_tradnl" dirty="0">
                <a:solidFill>
                  <a:srgbClr val="FF0000"/>
                </a:solidFill>
              </a:rPr>
              <a:t>L</a:t>
            </a:r>
            <a:r>
              <a:rPr lang="es-ES_tradnl" dirty="0" smtClean="0">
                <a:solidFill>
                  <a:srgbClr val="FF0000"/>
                </a:solidFill>
              </a:rPr>
              <a:t>a </a:t>
            </a:r>
            <a:r>
              <a:rPr lang="es-ES_tradnl" i="1" dirty="0" smtClean="0">
                <a:solidFill>
                  <a:srgbClr val="FF0000"/>
                </a:solidFill>
              </a:rPr>
              <a:t>guerra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i="1" dirty="0" smtClean="0">
                <a:solidFill>
                  <a:srgbClr val="FF0000"/>
                </a:solidFill>
              </a:rPr>
              <a:t>florida </a:t>
            </a:r>
            <a:r>
              <a:rPr lang="es-ES_tradnl" dirty="0" smtClean="0">
                <a:solidFill>
                  <a:srgbClr val="FF0000"/>
                </a:solidFill>
              </a:rPr>
              <a:t>es </a:t>
            </a:r>
            <a:r>
              <a:rPr lang="es-ES_tradnl" dirty="0" smtClean="0">
                <a:solidFill>
                  <a:srgbClr val="FF0000"/>
                </a:solidFill>
              </a:rPr>
              <a:t>el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smtClean="0">
                <a:solidFill>
                  <a:srgbClr val="FF0000"/>
                </a:solidFill>
              </a:rPr>
              <a:t>ritual en que los aztecas buscaban </a:t>
            </a:r>
            <a:r>
              <a:rPr lang="es-ES_tradnl" dirty="0" smtClean="0">
                <a:solidFill>
                  <a:srgbClr val="FF0000"/>
                </a:solidFill>
              </a:rPr>
              <a:t>víctimas </a:t>
            </a:r>
            <a:r>
              <a:rPr lang="es-ES_tradnl" dirty="0" smtClean="0">
                <a:solidFill>
                  <a:srgbClr val="FF0000"/>
                </a:solidFill>
              </a:rPr>
              <a:t>para sus sacrificios.</a:t>
            </a:r>
          </a:p>
        </p:txBody>
      </p:sp>
      <p:pic>
        <p:nvPicPr>
          <p:cNvPr id="5" name="Content Placeholder 4" descr="180px-Codex_Magliabechiano_(141_cropped)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3753853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noche boca arriba (1956)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El </a:t>
            </a:r>
            <a:r>
              <a:rPr lang="es-ES_tradnl" sz="3600" dirty="0" smtClean="0"/>
              <a:t>desarrollo </a:t>
            </a:r>
            <a:endParaRPr lang="es-ES_tradnl" sz="3600" dirty="0" smtClean="0"/>
          </a:p>
          <a:p>
            <a:pPr lvl="1"/>
            <a:r>
              <a:rPr lang="es-ES_tradnl" dirty="0" smtClean="0"/>
              <a:t>La descripción de la ciudad y motocicleta en Argentina.</a:t>
            </a:r>
          </a:p>
          <a:p>
            <a:pPr lvl="1"/>
            <a:r>
              <a:rPr lang="es-ES_tradnl" dirty="0" smtClean="0"/>
              <a:t>El autor describe la vida </a:t>
            </a:r>
            <a:r>
              <a:rPr lang="es-ES_tradnl" dirty="0" smtClean="0"/>
              <a:t>cotidiana de </a:t>
            </a:r>
            <a:r>
              <a:rPr lang="es-ES_tradnl" dirty="0"/>
              <a:t>A</a:t>
            </a:r>
            <a:r>
              <a:rPr lang="es-ES_tradnl" dirty="0" smtClean="0"/>
              <a:t>rgentina</a:t>
            </a:r>
            <a:r>
              <a:rPr lang="es-ES_tradnl" dirty="0" smtClean="0"/>
              <a:t>.</a:t>
            </a:r>
          </a:p>
          <a:p>
            <a:pPr lvl="1"/>
            <a:r>
              <a:rPr lang="es-ES_tradnl" dirty="0" smtClean="0"/>
              <a:t>De repente, </a:t>
            </a:r>
            <a:r>
              <a:rPr lang="es-ES_tradnl" dirty="0" smtClean="0"/>
              <a:t>ocurre </a:t>
            </a:r>
            <a:r>
              <a:rPr lang="es-ES_tradnl" dirty="0" smtClean="0"/>
              <a:t>el choque con la mujer.</a:t>
            </a:r>
          </a:p>
          <a:p>
            <a:pPr lvl="1"/>
            <a:r>
              <a:rPr lang="es-ES_tradnl" dirty="0" smtClean="0"/>
              <a:t>El protagonista </a:t>
            </a:r>
            <a:r>
              <a:rPr lang="es-ES_tradnl" dirty="0" smtClean="0"/>
              <a:t>llega </a:t>
            </a:r>
            <a:r>
              <a:rPr lang="es-ES_tradnl" dirty="0" smtClean="0">
                <a:solidFill>
                  <a:srgbClr val="FF0000"/>
                </a:solidFill>
              </a:rPr>
              <a:t>boca arriba </a:t>
            </a:r>
            <a:r>
              <a:rPr lang="es-ES_tradnl" dirty="0" smtClean="0"/>
              <a:t>a una farmacia </a:t>
            </a:r>
            <a:r>
              <a:rPr lang="es-ES_tradnl" dirty="0" smtClean="0"/>
              <a:t>próxima.</a:t>
            </a:r>
          </a:p>
          <a:p>
            <a:pPr lvl="1"/>
            <a:r>
              <a:rPr lang="es-ES_tradnl" dirty="0" smtClean="0">
                <a:solidFill>
                  <a:srgbClr val="FF0000"/>
                </a:solidFill>
              </a:rPr>
              <a:t>Hay 2 niveles narrativos y el narrador es omnisciente</a:t>
            </a:r>
          </a:p>
          <a:p>
            <a:pPr lvl="1"/>
            <a:r>
              <a:rPr lang="es-ES_tradnl" dirty="0" smtClean="0">
                <a:solidFill>
                  <a:srgbClr val="FF0000"/>
                </a:solidFill>
              </a:rPr>
              <a:t>La acumulación de </a:t>
            </a:r>
            <a:r>
              <a:rPr lang="es-ES_tradnl" dirty="0" smtClean="0">
                <a:solidFill>
                  <a:srgbClr val="FF0000"/>
                </a:solidFill>
              </a:rPr>
              <a:t>imágenes crea una atmósfera sofocante.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noche boca arriba (1956)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_tradnl" sz="3600" dirty="0" smtClean="0"/>
              <a:t>El suspenso</a:t>
            </a:r>
          </a:p>
          <a:p>
            <a:pPr lvl="1"/>
            <a:r>
              <a:rPr lang="es-ES_tradnl" dirty="0" smtClean="0"/>
              <a:t>El protagonista </a:t>
            </a:r>
            <a:r>
              <a:rPr lang="es-ES_tradnl" dirty="0" smtClean="0"/>
              <a:t>llega </a:t>
            </a:r>
            <a:r>
              <a:rPr lang="es-ES_tradnl" dirty="0" smtClean="0"/>
              <a:t>al hospital.</a:t>
            </a:r>
          </a:p>
          <a:p>
            <a:pPr lvl="1"/>
            <a:r>
              <a:rPr lang="es-ES_tradnl" dirty="0" smtClean="0"/>
              <a:t>Monólogo </a:t>
            </a:r>
            <a:r>
              <a:rPr lang="es-ES_tradnl" dirty="0" smtClean="0"/>
              <a:t>interior</a:t>
            </a:r>
          </a:p>
          <a:p>
            <a:pPr lvl="1"/>
            <a:r>
              <a:rPr lang="es-ES_tradnl" dirty="0" smtClean="0"/>
              <a:t>Los doctores </a:t>
            </a:r>
            <a:r>
              <a:rPr lang="es-ES_tradnl" dirty="0" smtClean="0"/>
              <a:t>analizan </a:t>
            </a:r>
            <a:r>
              <a:rPr lang="es-ES_tradnl" dirty="0" smtClean="0"/>
              <a:t>su cuerpo.</a:t>
            </a:r>
          </a:p>
          <a:p>
            <a:pPr lvl="1"/>
            <a:r>
              <a:rPr lang="es-ES_tradnl" dirty="0" smtClean="0"/>
              <a:t>Sueña/pesadilla</a:t>
            </a:r>
            <a:endParaRPr lang="es-ES_tradnl" dirty="0" smtClean="0"/>
          </a:p>
          <a:p>
            <a:pPr lvl="2"/>
            <a:r>
              <a:rPr lang="es-ES_tradnl" dirty="0" smtClean="0"/>
              <a:t>Las escenas están separadas al principio pero luego se unen y </a:t>
            </a:r>
            <a:r>
              <a:rPr lang="es-ES_tradnl" dirty="0" smtClean="0">
                <a:solidFill>
                  <a:srgbClr val="FF0000"/>
                </a:solidFill>
              </a:rPr>
              <a:t>provoca confusión en su mente</a:t>
            </a:r>
            <a:endParaRPr lang="es-ES_tradnl" dirty="0" smtClean="0">
              <a:solidFill>
                <a:srgbClr val="FF0000"/>
              </a:solidFill>
            </a:endParaRPr>
          </a:p>
          <a:p>
            <a:pPr lvl="2"/>
            <a:r>
              <a:rPr lang="es-ES_tradnl" dirty="0" smtClean="0"/>
              <a:t>Los sueños </a:t>
            </a:r>
            <a:r>
              <a:rPr lang="es-ES_tradnl" dirty="0" smtClean="0"/>
              <a:t>están</a:t>
            </a:r>
            <a:r>
              <a:rPr lang="es-ES_tradnl" dirty="0" smtClean="0"/>
              <a:t> </a:t>
            </a:r>
            <a:r>
              <a:rPr lang="es-ES_tradnl" dirty="0" smtClean="0"/>
              <a:t>acompañados con olores del </a:t>
            </a:r>
            <a:r>
              <a:rPr lang="es-ES_tradnl" dirty="0" smtClean="0"/>
              <a:t>pantano </a:t>
            </a:r>
            <a:r>
              <a:rPr lang="es-ES_tradnl" dirty="0" smtClean="0"/>
              <a:t>y selva</a:t>
            </a:r>
          </a:p>
          <a:p>
            <a:pPr lvl="2"/>
            <a:r>
              <a:rPr lang="es-ES_tradnl" dirty="0" smtClean="0"/>
              <a:t>Sensaciones </a:t>
            </a:r>
            <a:r>
              <a:rPr lang="es-ES_tradnl" dirty="0" smtClean="0"/>
              <a:t>e </a:t>
            </a:r>
            <a:r>
              <a:rPr lang="es-ES_tradnl" dirty="0" smtClean="0"/>
              <a:t>imágenes </a:t>
            </a:r>
            <a:r>
              <a:rPr lang="es-ES_tradnl" dirty="0" smtClean="0"/>
              <a:t>descriptivas abundan en el cuento</a:t>
            </a:r>
            <a:endParaRPr lang="es-ES_tradnl" dirty="0" smtClean="0"/>
          </a:p>
          <a:p>
            <a:pPr lvl="3"/>
            <a:r>
              <a:rPr lang="es-ES_tradnl" dirty="0" smtClean="0"/>
              <a:t>Recibimos mucha información sobre </a:t>
            </a:r>
            <a:r>
              <a:rPr lang="es-ES_tradnl" dirty="0" smtClean="0"/>
              <a:t>el lugar</a:t>
            </a:r>
            <a:r>
              <a:rPr lang="es-ES_tradnl" dirty="0" smtClean="0">
                <a:solidFill>
                  <a:srgbClr val="FF0000"/>
                </a:solidFill>
              </a:rPr>
              <a:t>.  </a:t>
            </a:r>
            <a:r>
              <a:rPr lang="es-ES_tradnl" dirty="0" smtClean="0">
                <a:solidFill>
                  <a:srgbClr val="FF0000"/>
                </a:solidFill>
              </a:rPr>
              <a:t>Sensoriales, de vista olfato y oído</a:t>
            </a:r>
            <a:endParaRPr lang="es-ES_tradn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noche boca arriba (1956)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/>
          <a:lstStyle/>
          <a:p>
            <a:r>
              <a:rPr lang="es-ES_tradnl" sz="3600" dirty="0" smtClean="0"/>
              <a:t>El clímax</a:t>
            </a:r>
          </a:p>
          <a:p>
            <a:pPr lvl="1"/>
            <a:r>
              <a:rPr lang="es-ES_tradnl" dirty="0" smtClean="0"/>
              <a:t>El momento en que el </a:t>
            </a:r>
            <a:r>
              <a:rPr lang="es-ES_tradnl" dirty="0" err="1" smtClean="0"/>
              <a:t>móteca</a:t>
            </a:r>
            <a:r>
              <a:rPr lang="es-ES_tradnl" dirty="0" smtClean="0"/>
              <a:t> sabe </a:t>
            </a:r>
            <a:r>
              <a:rPr lang="es-ES_tradnl" dirty="0" smtClean="0"/>
              <a:t>que el sueño es </a:t>
            </a:r>
            <a:r>
              <a:rPr lang="es-ES_tradnl" dirty="0" smtClean="0"/>
              <a:t>su</a:t>
            </a:r>
            <a:r>
              <a:rPr lang="es-ES_tradnl" dirty="0" smtClean="0"/>
              <a:t> realidad (</a:t>
            </a:r>
            <a:r>
              <a:rPr lang="es-ES_tradnl" dirty="0" err="1" smtClean="0">
                <a:solidFill>
                  <a:srgbClr val="FF0000"/>
                </a:solidFill>
              </a:rPr>
              <a:t>móteca</a:t>
            </a:r>
            <a:r>
              <a:rPr lang="es-ES_tradnl" dirty="0" smtClean="0">
                <a:solidFill>
                  <a:srgbClr val="FF0000"/>
                </a:solidFill>
              </a:rPr>
              <a:t> capturado en el siglo XX)</a:t>
            </a:r>
            <a:endParaRPr lang="es-ES_tradnl" dirty="0" smtClean="0">
              <a:solidFill>
                <a:srgbClr val="FF0000"/>
              </a:solidFill>
            </a:endParaRPr>
          </a:p>
          <a:p>
            <a:pPr lvl="2"/>
            <a:r>
              <a:rPr lang="es-ES_tradnl" dirty="0" smtClean="0">
                <a:solidFill>
                  <a:srgbClr val="FF0000"/>
                </a:solidFill>
              </a:rPr>
              <a:t>Los planos distintos </a:t>
            </a:r>
            <a:r>
              <a:rPr lang="es-ES_tradnl" dirty="0" smtClean="0"/>
              <a:t>de ambas realidades </a:t>
            </a:r>
            <a:r>
              <a:rPr lang="es-ES_tradnl" dirty="0" smtClean="0">
                <a:solidFill>
                  <a:srgbClr val="FF0000"/>
                </a:solidFill>
              </a:rPr>
              <a:t>se combinan </a:t>
            </a:r>
            <a:r>
              <a:rPr lang="es-ES_tradnl" dirty="0" smtClean="0"/>
              <a:t>y hay muchos </a:t>
            </a:r>
            <a:r>
              <a:rPr lang="es-ES_tradnl" dirty="0" smtClean="0">
                <a:solidFill>
                  <a:srgbClr val="FF0000"/>
                </a:solidFill>
              </a:rPr>
              <a:t>aspectos paralelos </a:t>
            </a:r>
            <a:r>
              <a:rPr lang="es-ES_tradnl" dirty="0" smtClean="0"/>
              <a:t>del motociclista y el </a:t>
            </a:r>
            <a:r>
              <a:rPr lang="es-ES_tradnl" dirty="0" err="1" smtClean="0"/>
              <a:t>móteca</a:t>
            </a:r>
            <a:endParaRPr lang="es-ES_tradnl" dirty="0" smtClean="0"/>
          </a:p>
          <a:p>
            <a:pPr lvl="1"/>
            <a:r>
              <a:rPr lang="es-ES_tradnl" dirty="0" smtClean="0"/>
              <a:t>Olía  la muerte y cuando abrió sus ojos vio la figura ensangrentada del sacrificador que venía hacia él con el cuchillo de piedra en la 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noche boca arriba (1956)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sz="3600" dirty="0" smtClean="0"/>
              <a:t>El desenlace</a:t>
            </a:r>
          </a:p>
          <a:p>
            <a:pPr lvl="1"/>
            <a:r>
              <a:rPr lang="es-ES_tradnl" dirty="0" smtClean="0"/>
              <a:t>La muerte del hombre </a:t>
            </a:r>
            <a:r>
              <a:rPr lang="es-ES_tradnl" dirty="0" err="1" smtClean="0"/>
              <a:t>móteca</a:t>
            </a:r>
            <a:endParaRPr lang="es-ES_tradnl" dirty="0" smtClean="0"/>
          </a:p>
          <a:p>
            <a:pPr lvl="1"/>
            <a:r>
              <a:rPr lang="es-ES_tradnl" dirty="0" smtClean="0"/>
              <a:t>La coherencia existencial existe entre lo contemporáneo y lo prehispánico.</a:t>
            </a:r>
          </a:p>
          <a:p>
            <a:pPr lvl="1"/>
            <a:r>
              <a:rPr lang="es-ES_tradnl" dirty="0" smtClean="0"/>
              <a:t>El autor juega con el lector y mezcla </a:t>
            </a:r>
            <a:r>
              <a:rPr lang="es-ES_tradnl" dirty="0" smtClean="0"/>
              <a:t>el</a:t>
            </a:r>
            <a:r>
              <a:rPr lang="es-ES_tradnl" dirty="0" smtClean="0"/>
              <a:t> </a:t>
            </a:r>
            <a:r>
              <a:rPr lang="es-ES_tradnl" dirty="0" smtClean="0"/>
              <a:t>orden de causa y </a:t>
            </a:r>
            <a:r>
              <a:rPr lang="es-ES_tradnl" dirty="0" smtClean="0"/>
              <a:t>efecto (difícil de interpretar)</a:t>
            </a:r>
            <a:endParaRPr lang="es-ES_tradnl" dirty="0" smtClean="0"/>
          </a:p>
          <a:p>
            <a:pPr lvl="1"/>
            <a:r>
              <a:rPr lang="es-ES_tradnl" dirty="0" smtClean="0"/>
              <a:t>La mezcla de realidad y sueños.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281</TotalTime>
  <Words>535</Words>
  <Application>Microsoft Office PowerPoint</Application>
  <PresentationFormat>On-screen Show (4:3)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     La noche boca arriba</vt:lpstr>
      <vt:lpstr>Julio Cortázar</vt:lpstr>
      <vt:lpstr>Sus obras</vt:lpstr>
      <vt:lpstr>Los aspectos importantes del cuento</vt:lpstr>
      <vt:lpstr>Los aztecas</vt:lpstr>
      <vt:lpstr>La noche boca arriba (1956)</vt:lpstr>
      <vt:lpstr>La noche boca arriba (1956)</vt:lpstr>
      <vt:lpstr>La noche boca arriba (1956)</vt:lpstr>
      <vt:lpstr>La noche boca arriba (1956)</vt:lpstr>
      <vt:lpstr>Temas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noche boca ariba</dc:title>
  <dc:creator>Kaitlan</dc:creator>
  <cp:lastModifiedBy>Windows User</cp:lastModifiedBy>
  <cp:revision>21</cp:revision>
  <dcterms:created xsi:type="dcterms:W3CDTF">2010-02-11T19:07:53Z</dcterms:created>
  <dcterms:modified xsi:type="dcterms:W3CDTF">2020-02-12T14:17:56Z</dcterms:modified>
</cp:coreProperties>
</file>