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0080625" cy="7559675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36" y="-8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lbany" pitchFamily="18"/>
              <a:ea typeface="SimSun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lbany" pitchFamily="18"/>
              <a:ea typeface="SimSun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lbany" pitchFamily="18"/>
              <a:ea typeface="SimSun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300B855-AB10-40C9-A579-6A109C2E07E6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lbany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19303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D8311205-4491-40B1-B588-29E97D0558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0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lbany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0CC2C8-26FD-4989-A902-F7B0167798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87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23461D-7A4D-4ADF-B0A6-2A8F456776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59A20-E459-4EC2-85F4-3322665EF1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8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B5555A-C4EE-43E1-A39A-97A1DB57F7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26EC31-8B2F-411D-9A49-EC9959B909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5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ECC89C-4D5D-4628-AA3A-F25B596928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79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4375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984375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E9BAED-B8C4-4297-B942-E2DDEFE464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6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68D531-B97D-4191-B20F-7EA7EC80B2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0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5197B6-5B57-4718-88C0-6EECCC51C4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1B6932-6488-4142-B783-B03CA48C69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9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DEB23-2E78-42F8-8CC7-220C8D3E75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C26182-20F4-4D80-9A50-711CDD14E7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54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ADA9AF-CB01-48E9-8FF8-3D08BE790C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7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8B2354-C25F-4922-BA88-9C3DAF088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8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554038"/>
            <a:ext cx="2159000" cy="5815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554038"/>
            <a:ext cx="6327775" cy="5815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E26A21-34AD-4E6F-AFD5-2718558951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B2913C-D9A4-4A37-8E32-61C49512CF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6CD7BB-EB1E-431E-819E-BECD4B35C1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1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2433BE-75A4-498C-AD7F-F5BF4AE1A6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07D8D1-D039-4575-9E9C-697AB3C5E0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1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521877-CCEB-477C-B44B-B315C9425F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6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EF2CF7-D20E-4B55-9B52-0F4D036228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2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735A4F-7B2E-4C32-AEA1-B03A98DFE0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0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lbany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0D63121-1F9D-4E8C-9273-F3CB5F56AFE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lbany" pitchFamily="18"/>
          <a:ea typeface="SimSun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Albany" pitchFamily="18"/>
          <a:ea typeface="SimSun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553320"/>
            <a:ext cx="864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900000" y="1985039"/>
            <a:ext cx="828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2000" y="64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45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083360" y="64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7B0082A0-DE26-40C0-B87E-09534FA8C9E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140" b="0" i="0" u="none" strike="noStrike">
          <a:ln>
            <a:noFill/>
          </a:ln>
          <a:solidFill>
            <a:srgbClr val="280099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Wu – Peso ancestral, p. 407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00000" y="1554479"/>
            <a:ext cx="8280000" cy="50022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/>
              <a:t>Describe la estructura del poema (rima, métrica, estrofas) ¿Es un romance?</a:t>
            </a:r>
          </a:p>
          <a:p>
            <a:pPr lvl="0"/>
            <a:r>
              <a:rPr lang="en-US"/>
              <a:t>Explica el significado del título.</a:t>
            </a:r>
          </a:p>
          <a:p>
            <a:pPr lvl="0"/>
            <a:r>
              <a:rPr lang="en-US"/>
              <a:t>Identifica la evidencia de los tropos siguientes:  anáfora, encabalgamiento, hipérbaton, hipérbole, símbolo</a:t>
            </a:r>
          </a:p>
          <a:p>
            <a:pPr lvl="0"/>
            <a:r>
              <a:rPr lang="en-US"/>
              <a:t>¿Qué es el mensaje del poema?</a:t>
            </a:r>
          </a:p>
          <a:p>
            <a:pPr lvl="0"/>
            <a:r>
              <a:rPr lang="en-US"/>
              <a:t>¿Es poesía épica, lírica, o</a:t>
            </a:r>
          </a:p>
          <a:p>
            <a:pPr lvl="0"/>
            <a:r>
              <a:rPr lang="en-US"/>
              <a:t>narrativa?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3760" y="5120639"/>
            <a:ext cx="2285640" cy="190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Su – Peso ancestral, p. 407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00000" y="1554479"/>
            <a:ext cx="8280000" cy="5277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/>
              <a:t>Describe la estructura del poema (rima, métrica, estrofas) ¿Es un romance?</a:t>
            </a:r>
          </a:p>
          <a:p>
            <a:pPr lvl="0"/>
            <a:endParaRPr lang="en-US"/>
          </a:p>
          <a:p>
            <a:pPr lvl="0"/>
            <a:r>
              <a:rPr lang="en-US"/>
              <a:t>Tiene rima asonante en los versos pares.  Cada estrofa tiene tres versos endecasílabos y el último verso pentasílabo.  Hay tres estrofas de cuatro versos.  No es un romance</a:t>
            </a:r>
          </a:p>
          <a:p>
            <a:pPr lvl="0"/>
            <a:r>
              <a:rPr lang="en-US"/>
              <a:t>porque los versos no son</a:t>
            </a:r>
          </a:p>
          <a:p>
            <a:pPr lvl="0"/>
            <a:r>
              <a:rPr lang="en-US"/>
              <a:t>octosílabos.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3760" y="5120639"/>
            <a:ext cx="2285640" cy="190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Su – Peso ancestral, p. 407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31519" y="1554479"/>
            <a:ext cx="8280000" cy="4815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/>
              <a:t>Explica el significado del título.</a:t>
            </a:r>
          </a:p>
          <a:p>
            <a:pPr lvl="0"/>
            <a:r>
              <a:rPr lang="en-US"/>
              <a:t>El peso ancestral es todo el peso del dolor acumulado por los siglos de los antepasados que no podían expresarse.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3760" y="5120639"/>
            <a:ext cx="2285640" cy="190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Su – Peso ancestral, p. 407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00000" y="1554479"/>
            <a:ext cx="8280000" cy="5130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2600"/>
              <a:t>Identifica la evidencia de los tropos siguientes:</a:t>
            </a:r>
          </a:p>
          <a:p>
            <a:pPr lvl="0"/>
            <a:r>
              <a:rPr lang="en-US" sz="2600"/>
              <a:t>(anáfora, ecabalgamiento, hipérbaton, hipérbole, símbolo)</a:t>
            </a:r>
          </a:p>
          <a:p>
            <a:pPr lvl="0"/>
            <a:r>
              <a:rPr lang="en-US" sz="2600"/>
              <a:t>Anáfora – Tú me dijiste</a:t>
            </a:r>
          </a:p>
          <a:p>
            <a:pPr lvl="0"/>
            <a:r>
              <a:rPr lang="en-US" sz="2600"/>
              <a:t>Encabalgamiento-más veneno/yo nunca he</a:t>
            </a:r>
          </a:p>
          <a:p>
            <a:pPr lvl="0"/>
            <a:r>
              <a:rPr lang="en-US" sz="2600"/>
              <a:t>Hipérbaton-dolor de siglos conocí al beberlo</a:t>
            </a:r>
          </a:p>
          <a:p>
            <a:pPr lvl="0"/>
            <a:r>
              <a:rPr lang="en-US" sz="2600"/>
              <a:t>Hipérbole – eran de acero</a:t>
            </a:r>
          </a:p>
          <a:p>
            <a:pPr lvl="0"/>
            <a:r>
              <a:rPr lang="en-US" sz="2600"/>
              <a:t>Símbolo – la lágrima es un</a:t>
            </a:r>
          </a:p>
          <a:p>
            <a:pPr lvl="0"/>
            <a:r>
              <a:rPr lang="en-US" sz="2600"/>
              <a:t>símbolo del dolor</a:t>
            </a:r>
          </a:p>
          <a:p>
            <a:pPr lvl="0"/>
            <a:endParaRPr lang="en-US" sz="2600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3760" y="5120639"/>
            <a:ext cx="2285640" cy="190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Su – Peso ancestral, p. 407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00000" y="1554479"/>
            <a:ext cx="8280000" cy="4815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mensaje</a:t>
            </a:r>
            <a:r>
              <a:rPr lang="en-US" dirty="0"/>
              <a:t> del </a:t>
            </a:r>
            <a:r>
              <a:rPr lang="en-US" dirty="0" err="1"/>
              <a:t>poema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¿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poesía</a:t>
            </a:r>
            <a:r>
              <a:rPr lang="en-US" dirty="0"/>
              <a:t> </a:t>
            </a:r>
            <a:r>
              <a:rPr lang="en-US" dirty="0" err="1"/>
              <a:t>épica</a:t>
            </a:r>
            <a:r>
              <a:rPr lang="en-US" dirty="0"/>
              <a:t>, </a:t>
            </a:r>
            <a:r>
              <a:rPr lang="en-US" dirty="0" err="1"/>
              <a:t>lírica</a:t>
            </a:r>
            <a:r>
              <a:rPr lang="en-US" dirty="0"/>
              <a:t>, o</a:t>
            </a:r>
          </a:p>
          <a:p>
            <a:pPr lvl="0"/>
            <a:r>
              <a:rPr lang="en-US" dirty="0" err="1"/>
              <a:t>narrativa</a:t>
            </a:r>
            <a:r>
              <a:rPr lang="en-US" dirty="0" smtClean="0"/>
              <a:t>?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Lírico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expresa</a:t>
            </a:r>
            <a:r>
              <a:rPr lang="en-US" dirty="0" smtClean="0"/>
              <a:t> el </a:t>
            </a:r>
            <a:r>
              <a:rPr lang="en-US" dirty="0" err="1" smtClean="0"/>
              <a:t>sentimiento</a:t>
            </a:r>
            <a:r>
              <a:rPr lang="en-US"/>
              <a:t>.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23760" y="5120639"/>
            <a:ext cx="2285640" cy="190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orga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252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</vt:lpstr>
      <vt:lpstr>lyt-organic</vt:lpstr>
      <vt:lpstr>Wu – Peso ancestral, p. 407</vt:lpstr>
      <vt:lpstr>Su – Peso ancestral, p. 407</vt:lpstr>
      <vt:lpstr>Su – Peso ancestral, p. 407</vt:lpstr>
      <vt:lpstr>Su – Peso ancestral, p. 407</vt:lpstr>
      <vt:lpstr>Su – Peso ancestral, p. 407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 – Peso ancestral, p. 407</dc:title>
  <dc:creator>Mauri, Emma</dc:creator>
  <cp:lastModifiedBy>Mauri, Emma</cp:lastModifiedBy>
  <cp:revision>8</cp:revision>
  <dcterms:created xsi:type="dcterms:W3CDTF">2013-04-05T12:35:38Z</dcterms:created>
  <dcterms:modified xsi:type="dcterms:W3CDTF">2015-04-09T20:02:07Z</dcterms:modified>
</cp:coreProperties>
</file>